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73" r:id="rId2"/>
    <p:sldId id="280" r:id="rId3"/>
    <p:sldId id="274" r:id="rId4"/>
    <p:sldId id="278" r:id="rId5"/>
    <p:sldId id="279" r:id="rId6"/>
  </p:sldIdLst>
  <p:sldSz cx="7772400" cy="10058400"/>
  <p:notesSz cx="7315200" cy="9601200"/>
  <p:defaultTextStyle>
    <a:defPPr>
      <a:defRPr lang="en-US"/>
    </a:defPPr>
    <a:lvl1pPr marL="0" algn="l" defTabSz="1018705" rtl="0" eaLnBrk="1" latinLnBrk="0" hangingPunct="1">
      <a:defRPr sz="2006" kern="1200">
        <a:solidFill>
          <a:schemeClr val="tx1"/>
        </a:solidFill>
        <a:latin typeface="+mn-lt"/>
        <a:ea typeface="+mn-ea"/>
        <a:cs typeface="+mn-cs"/>
      </a:defRPr>
    </a:lvl1pPr>
    <a:lvl2pPr marL="509352" algn="l" defTabSz="1018705" rtl="0" eaLnBrk="1" latinLnBrk="0" hangingPunct="1">
      <a:defRPr sz="2006" kern="1200">
        <a:solidFill>
          <a:schemeClr val="tx1"/>
        </a:solidFill>
        <a:latin typeface="+mn-lt"/>
        <a:ea typeface="+mn-ea"/>
        <a:cs typeface="+mn-cs"/>
      </a:defRPr>
    </a:lvl2pPr>
    <a:lvl3pPr marL="1018705" algn="l" defTabSz="1018705" rtl="0" eaLnBrk="1" latinLnBrk="0" hangingPunct="1">
      <a:defRPr sz="2006" kern="1200">
        <a:solidFill>
          <a:schemeClr val="tx1"/>
        </a:solidFill>
        <a:latin typeface="+mn-lt"/>
        <a:ea typeface="+mn-ea"/>
        <a:cs typeface="+mn-cs"/>
      </a:defRPr>
    </a:lvl3pPr>
    <a:lvl4pPr marL="1528058" algn="l" defTabSz="1018705" rtl="0" eaLnBrk="1" latinLnBrk="0" hangingPunct="1">
      <a:defRPr sz="2006" kern="1200">
        <a:solidFill>
          <a:schemeClr val="tx1"/>
        </a:solidFill>
        <a:latin typeface="+mn-lt"/>
        <a:ea typeface="+mn-ea"/>
        <a:cs typeface="+mn-cs"/>
      </a:defRPr>
    </a:lvl4pPr>
    <a:lvl5pPr marL="2037411" algn="l" defTabSz="1018705" rtl="0" eaLnBrk="1" latinLnBrk="0" hangingPunct="1">
      <a:defRPr sz="2006" kern="1200">
        <a:solidFill>
          <a:schemeClr val="tx1"/>
        </a:solidFill>
        <a:latin typeface="+mn-lt"/>
        <a:ea typeface="+mn-ea"/>
        <a:cs typeface="+mn-cs"/>
      </a:defRPr>
    </a:lvl5pPr>
    <a:lvl6pPr marL="2546764" algn="l" defTabSz="1018705" rtl="0" eaLnBrk="1" latinLnBrk="0" hangingPunct="1">
      <a:defRPr sz="2006" kern="1200">
        <a:solidFill>
          <a:schemeClr val="tx1"/>
        </a:solidFill>
        <a:latin typeface="+mn-lt"/>
        <a:ea typeface="+mn-ea"/>
        <a:cs typeface="+mn-cs"/>
      </a:defRPr>
    </a:lvl6pPr>
    <a:lvl7pPr marL="3056116" algn="l" defTabSz="1018705" rtl="0" eaLnBrk="1" latinLnBrk="0" hangingPunct="1">
      <a:defRPr sz="2006" kern="1200">
        <a:solidFill>
          <a:schemeClr val="tx1"/>
        </a:solidFill>
        <a:latin typeface="+mn-lt"/>
        <a:ea typeface="+mn-ea"/>
        <a:cs typeface="+mn-cs"/>
      </a:defRPr>
    </a:lvl7pPr>
    <a:lvl8pPr marL="3565469" algn="l" defTabSz="1018705" rtl="0" eaLnBrk="1" latinLnBrk="0" hangingPunct="1">
      <a:defRPr sz="2006" kern="1200">
        <a:solidFill>
          <a:schemeClr val="tx1"/>
        </a:solidFill>
        <a:latin typeface="+mn-lt"/>
        <a:ea typeface="+mn-ea"/>
        <a:cs typeface="+mn-cs"/>
      </a:defRPr>
    </a:lvl8pPr>
    <a:lvl9pPr marL="4074821" algn="l" defTabSz="1018705" rtl="0" eaLnBrk="1" latinLnBrk="0" hangingPunct="1">
      <a:defRPr sz="2006"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12F92F5-716D-4ECA-9EEE-8D65BCA04F90}">
          <p14:sldIdLst>
            <p14:sldId id="273"/>
          </p14:sldIdLst>
        </p14:section>
        <p14:section name="Untitled Section" id="{68F2FB5C-9207-454F-B7F7-CD5E79DDC165}">
          <p14:sldIdLst>
            <p14:sldId id="280"/>
            <p14:sldId id="274"/>
            <p14:sldId id="278"/>
            <p14:sldId id="279"/>
          </p14:sldIdLst>
        </p14:section>
      </p14:sectionLst>
    </p:ex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DFF8C"/>
    <a:srgbClr val="FFFF66"/>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2" autoAdjust="0"/>
    <p:restoredTop sz="50065" autoAdjust="0"/>
  </p:normalViewPr>
  <p:slideViewPr>
    <p:cSldViewPr>
      <p:cViewPr>
        <p:scale>
          <a:sx n="73" d="100"/>
          <a:sy n="73" d="100"/>
        </p:scale>
        <p:origin x="2146" y="-456"/>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51" tIns="48325" rIns="96651" bIns="48325" rtlCol="0"/>
          <a:lstStyle>
            <a:lvl1pPr algn="r">
              <a:defRPr sz="1200"/>
            </a:lvl1pPr>
          </a:lstStyle>
          <a:p>
            <a:fld id="{2CA2D207-B2D3-264B-9BB9-E4C9B7D2D7B5}" type="datetime1">
              <a:rPr lang="en-US" smtClean="0"/>
              <a:t>4/3/2023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1" tIns="48325" rIns="96651" bIns="48325" rtlCol="0" anchor="b"/>
          <a:lstStyle>
            <a:lvl1pPr algn="l">
              <a:defRPr sz="1200"/>
            </a:lvl1pPr>
          </a:lstStyle>
          <a:p>
            <a:r>
              <a:rPr lang="en-US"/>
              <a:t>12</a:t>
            </a:r>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1" tIns="48325" rIns="96651" bIns="48325" rtlCol="0" anchor="b"/>
          <a:lstStyle>
            <a:lvl1pPr algn="r">
              <a:defRPr sz="1200"/>
            </a:lvl1pPr>
          </a:lstStyle>
          <a:p>
            <a:fld id="{A48BA001-3959-3B4D-915D-C0FA53549F99}" type="slidenum">
              <a:rPr lang="en-US" smtClean="0"/>
              <a:t>‹#›</a:t>
            </a:fld>
            <a:endParaRPr lang="en-US"/>
          </a:p>
        </p:txBody>
      </p:sp>
    </p:spTree>
    <p:extLst>
      <p:ext uri="{BB962C8B-B14F-4D97-AF65-F5344CB8AC3E}">
        <p14:creationId xmlns:p14="http://schemas.microsoft.com/office/powerpoint/2010/main" val="1553889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1" tIns="48325" rIns="96651" bIns="48325" rtlCol="0"/>
          <a:lstStyle>
            <a:lvl1pPr algn="r">
              <a:defRPr sz="1200"/>
            </a:lvl1pPr>
          </a:lstStyle>
          <a:p>
            <a:fld id="{DB5C1466-58BB-AD45-9075-8D5E75A60616}" type="datetime1">
              <a:rPr lang="en-US" smtClean="0"/>
              <a:t>4/3/2023</a:t>
            </a:fld>
            <a:endParaRPr lang="en-US"/>
          </a:p>
        </p:txBody>
      </p:sp>
      <p:sp>
        <p:nvSpPr>
          <p:cNvPr id="4" name="Slide Image Placeholder 3"/>
          <p:cNvSpPr>
            <a:spLocks noGrp="1" noRot="1" noChangeAspect="1"/>
          </p:cNvSpPr>
          <p:nvPr>
            <p:ph type="sldImg" idx="2"/>
          </p:nvPr>
        </p:nvSpPr>
        <p:spPr>
          <a:xfrm>
            <a:off x="2266950" y="720725"/>
            <a:ext cx="2781300" cy="3598863"/>
          </a:xfrm>
          <a:prstGeom prst="rect">
            <a:avLst/>
          </a:prstGeom>
          <a:noFill/>
          <a:ln w="12700">
            <a:solidFill>
              <a:prstClr val="black"/>
            </a:solidFill>
          </a:ln>
        </p:spPr>
        <p:txBody>
          <a:bodyPr vert="horz" lIns="96651" tIns="48325" rIns="96651" bIns="48325"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5" rIns="96651" bIns="4832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1" tIns="48325" rIns="96651" bIns="48325" rtlCol="0" anchor="b"/>
          <a:lstStyle>
            <a:lvl1pPr algn="l">
              <a:defRPr sz="1200"/>
            </a:lvl1pPr>
          </a:lstStyle>
          <a:p>
            <a:r>
              <a:rPr lang="en-US"/>
              <a:t>12</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1" tIns="48325" rIns="96651" bIns="48325" rtlCol="0" anchor="b"/>
          <a:lstStyle>
            <a:lvl1pPr algn="r">
              <a:defRPr sz="1200"/>
            </a:lvl1pPr>
          </a:lstStyle>
          <a:p>
            <a:fld id="{24B0B848-8B53-49DB-8968-38E3781A672D}" type="slidenum">
              <a:rPr lang="en-US" smtClean="0"/>
              <a:pPr/>
              <a:t>‹#›</a:t>
            </a:fld>
            <a:endParaRPr lang="en-US"/>
          </a:p>
        </p:txBody>
      </p:sp>
    </p:spTree>
    <p:extLst>
      <p:ext uri="{BB962C8B-B14F-4D97-AF65-F5344CB8AC3E}">
        <p14:creationId xmlns:p14="http://schemas.microsoft.com/office/powerpoint/2010/main" val="761183540"/>
      </p:ext>
    </p:extLst>
  </p:cSld>
  <p:clrMap bg1="lt1" tx1="dk1" bg2="lt2" tx2="dk2" accent1="accent1" accent2="accent2" accent3="accent3" accent4="accent4" accent5="accent5" accent6="accent6" hlink="hlink" folHlink="folHlink"/>
  <p:hf hdr="0" ftr="0" dt="0"/>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66950" y="720725"/>
            <a:ext cx="2781300" cy="3598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0B848-8B53-49DB-8968-38E3781A672D}" type="slidenum">
              <a:rPr lang="en-US" smtClean="0"/>
              <a:pPr/>
              <a:t>1</a:t>
            </a:fld>
            <a:endParaRPr lang="en-US"/>
          </a:p>
        </p:txBody>
      </p:sp>
    </p:spTree>
    <p:extLst>
      <p:ext uri="{BB962C8B-B14F-4D97-AF65-F5344CB8AC3E}">
        <p14:creationId xmlns:p14="http://schemas.microsoft.com/office/powerpoint/2010/main" val="191585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66950" y="720725"/>
            <a:ext cx="2781300" cy="3598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0B848-8B53-49DB-8968-38E3781A672D}" type="slidenum">
              <a:rPr lang="en-US" smtClean="0"/>
              <a:pPr/>
              <a:t>2</a:t>
            </a:fld>
            <a:endParaRPr lang="en-US"/>
          </a:p>
        </p:txBody>
      </p:sp>
    </p:spTree>
    <p:extLst>
      <p:ext uri="{BB962C8B-B14F-4D97-AF65-F5344CB8AC3E}">
        <p14:creationId xmlns:p14="http://schemas.microsoft.com/office/powerpoint/2010/main" val="2409237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66950" y="720725"/>
            <a:ext cx="2781300" cy="3598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B0B848-8B53-49DB-8968-38E3781A672D}" type="slidenum">
              <a:rPr lang="en-US" smtClean="0"/>
              <a:pPr/>
              <a:t>3</a:t>
            </a:fld>
            <a:endParaRPr lang="en-US"/>
          </a:p>
        </p:txBody>
      </p:sp>
    </p:spTree>
    <p:extLst>
      <p:ext uri="{BB962C8B-B14F-4D97-AF65-F5344CB8AC3E}">
        <p14:creationId xmlns:p14="http://schemas.microsoft.com/office/powerpoint/2010/main" val="300069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66950" y="720725"/>
            <a:ext cx="2781300" cy="3598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B0B848-8B53-49DB-8968-38E3781A672D}" type="slidenum">
              <a:rPr lang="en-US" smtClean="0"/>
              <a:pPr/>
              <a:t>4</a:t>
            </a:fld>
            <a:endParaRPr lang="en-US"/>
          </a:p>
        </p:txBody>
      </p:sp>
    </p:spTree>
    <p:extLst>
      <p:ext uri="{BB962C8B-B14F-4D97-AF65-F5344CB8AC3E}">
        <p14:creationId xmlns:p14="http://schemas.microsoft.com/office/powerpoint/2010/main" val="1020618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66950" y="720725"/>
            <a:ext cx="2781300" cy="3598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B0B848-8B53-49DB-8968-38E3781A672D}" type="slidenum">
              <a:rPr lang="en-US" smtClean="0"/>
              <a:pPr/>
              <a:t>5</a:t>
            </a:fld>
            <a:endParaRPr lang="en-US"/>
          </a:p>
        </p:txBody>
      </p:sp>
    </p:spTree>
    <p:extLst>
      <p:ext uri="{BB962C8B-B14F-4D97-AF65-F5344CB8AC3E}">
        <p14:creationId xmlns:p14="http://schemas.microsoft.com/office/powerpoint/2010/main" val="3799476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7"/>
            <a:ext cx="6606540" cy="2156036"/>
          </a:xfrm>
        </p:spPr>
        <p:txBody>
          <a:bodyPr/>
          <a:lstStyle/>
          <a:p>
            <a:r>
              <a:rPr lang="en-US"/>
              <a:t>Click to edit Master title style</a:t>
            </a:r>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502861" indent="0" algn="ctr">
              <a:buNone/>
              <a:defRPr>
                <a:solidFill>
                  <a:schemeClr val="tx1">
                    <a:tint val="75000"/>
                  </a:schemeClr>
                </a:solidFill>
              </a:defRPr>
            </a:lvl2pPr>
            <a:lvl3pPr marL="1005722" indent="0" algn="ctr">
              <a:buNone/>
              <a:defRPr>
                <a:solidFill>
                  <a:schemeClr val="tx1">
                    <a:tint val="75000"/>
                  </a:schemeClr>
                </a:solidFill>
              </a:defRPr>
            </a:lvl3pPr>
            <a:lvl4pPr marL="1508584" indent="0" algn="ctr">
              <a:buNone/>
              <a:defRPr>
                <a:solidFill>
                  <a:schemeClr val="tx1">
                    <a:tint val="75000"/>
                  </a:schemeClr>
                </a:solidFill>
              </a:defRPr>
            </a:lvl4pPr>
            <a:lvl5pPr marL="2011445" indent="0" algn="ctr">
              <a:buNone/>
              <a:defRPr>
                <a:solidFill>
                  <a:schemeClr val="tx1">
                    <a:tint val="75000"/>
                  </a:schemeClr>
                </a:solidFill>
              </a:defRPr>
            </a:lvl5pPr>
            <a:lvl6pPr marL="2514306" indent="0" algn="ctr">
              <a:buNone/>
              <a:defRPr>
                <a:solidFill>
                  <a:schemeClr val="tx1">
                    <a:tint val="75000"/>
                  </a:schemeClr>
                </a:solidFill>
              </a:defRPr>
            </a:lvl6pPr>
            <a:lvl7pPr marL="3017167" indent="0" algn="ctr">
              <a:buNone/>
              <a:defRPr>
                <a:solidFill>
                  <a:schemeClr val="tx1">
                    <a:tint val="75000"/>
                  </a:schemeClr>
                </a:solidFill>
              </a:defRPr>
            </a:lvl7pPr>
            <a:lvl8pPr marL="3520029" indent="0" algn="ctr">
              <a:buNone/>
              <a:defRPr>
                <a:solidFill>
                  <a:schemeClr val="tx1">
                    <a:tint val="75000"/>
                  </a:schemeClr>
                </a:solidFill>
              </a:defRPr>
            </a:lvl8pPr>
            <a:lvl9pPr marL="402288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2771CE7-E7DC-FA42-A459-9EE80BDFE14D}" type="datetime1">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3A97DE-3C6C-C74D-A54E-1EC44854D99F}" type="datetime1">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200">
                <a:solidFill>
                  <a:schemeClr val="tx1">
                    <a:tint val="75000"/>
                  </a:schemeClr>
                </a:solidFill>
              </a:defRPr>
            </a:lvl1pPr>
            <a:lvl2pPr marL="502861" indent="0">
              <a:buNone/>
              <a:defRPr sz="1980">
                <a:solidFill>
                  <a:schemeClr val="tx1">
                    <a:tint val="75000"/>
                  </a:schemeClr>
                </a:solidFill>
              </a:defRPr>
            </a:lvl2pPr>
            <a:lvl3pPr marL="1005722" indent="0">
              <a:buNone/>
              <a:defRPr sz="1760">
                <a:solidFill>
                  <a:schemeClr val="tx1">
                    <a:tint val="75000"/>
                  </a:schemeClr>
                </a:solidFill>
              </a:defRPr>
            </a:lvl3pPr>
            <a:lvl4pPr marL="1508584" indent="0">
              <a:buNone/>
              <a:defRPr sz="1540">
                <a:solidFill>
                  <a:schemeClr val="tx1">
                    <a:tint val="75000"/>
                  </a:schemeClr>
                </a:solidFill>
              </a:defRPr>
            </a:lvl4pPr>
            <a:lvl5pPr marL="2011445" indent="0">
              <a:buNone/>
              <a:defRPr sz="1540">
                <a:solidFill>
                  <a:schemeClr val="tx1">
                    <a:tint val="75000"/>
                  </a:schemeClr>
                </a:solidFill>
              </a:defRPr>
            </a:lvl5pPr>
            <a:lvl6pPr marL="2514306" indent="0">
              <a:buNone/>
              <a:defRPr sz="1540">
                <a:solidFill>
                  <a:schemeClr val="tx1">
                    <a:tint val="75000"/>
                  </a:schemeClr>
                </a:solidFill>
              </a:defRPr>
            </a:lvl6pPr>
            <a:lvl7pPr marL="3017167" indent="0">
              <a:buNone/>
              <a:defRPr sz="1540">
                <a:solidFill>
                  <a:schemeClr val="tx1">
                    <a:tint val="75000"/>
                  </a:schemeClr>
                </a:solidFill>
              </a:defRPr>
            </a:lvl7pPr>
            <a:lvl8pPr marL="3520029" indent="0">
              <a:buNone/>
              <a:defRPr sz="1540">
                <a:solidFill>
                  <a:schemeClr val="tx1">
                    <a:tint val="75000"/>
                  </a:schemeClr>
                </a:solidFill>
              </a:defRPr>
            </a:lvl8pPr>
            <a:lvl9pPr marL="4022889" indent="0">
              <a:buNone/>
              <a:defRPr sz="15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A76BC0-CE20-F142-B2E0-85851AFB38FE}" type="datetime1">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8620" y="2346963"/>
            <a:ext cx="3432810" cy="6638079"/>
          </a:xfrm>
        </p:spPr>
        <p:txBody>
          <a:bodyPr/>
          <a:lstStyle>
            <a:lvl1pPr>
              <a:defRPr sz="3080"/>
            </a:lvl1pPr>
            <a:lvl2pPr>
              <a:defRPr sz="2640"/>
            </a:lvl2pPr>
            <a:lvl3pPr>
              <a:defRPr sz="2200"/>
            </a:lvl3pPr>
            <a:lvl4pPr>
              <a:defRPr sz="1980"/>
            </a:lvl4pPr>
            <a:lvl5pPr>
              <a:defRPr sz="1980"/>
            </a:lvl5pPr>
            <a:lvl6pPr>
              <a:defRPr sz="1980"/>
            </a:lvl6pPr>
            <a:lvl7pPr>
              <a:defRPr sz="1980"/>
            </a:lvl7pPr>
            <a:lvl8pPr>
              <a:defRPr sz="1980"/>
            </a:lvl8pPr>
            <a:lvl9pPr>
              <a:defRPr sz="19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50970" y="2346963"/>
            <a:ext cx="3432810" cy="6638079"/>
          </a:xfrm>
        </p:spPr>
        <p:txBody>
          <a:bodyPr/>
          <a:lstStyle>
            <a:lvl1pPr>
              <a:defRPr sz="3080"/>
            </a:lvl1pPr>
            <a:lvl2pPr>
              <a:defRPr sz="2640"/>
            </a:lvl2pPr>
            <a:lvl3pPr>
              <a:defRPr sz="2200"/>
            </a:lvl3pPr>
            <a:lvl4pPr>
              <a:defRPr sz="1980"/>
            </a:lvl4pPr>
            <a:lvl5pPr>
              <a:defRPr sz="1980"/>
            </a:lvl5pPr>
            <a:lvl6pPr>
              <a:defRPr sz="1980"/>
            </a:lvl6pPr>
            <a:lvl7pPr>
              <a:defRPr sz="1980"/>
            </a:lvl7pPr>
            <a:lvl8pPr>
              <a:defRPr sz="1980"/>
            </a:lvl8pPr>
            <a:lvl9pPr>
              <a:defRPr sz="19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9E8F8C-43B6-BE4B-99E1-D52B0FF0AF44}" type="datetime1">
              <a:rPr lang="en-US" smtClean="0"/>
              <a:t>4/3/2023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640" b="1"/>
            </a:lvl1pPr>
            <a:lvl2pPr marL="502861" indent="0">
              <a:buNone/>
              <a:defRPr sz="2200" b="1"/>
            </a:lvl2pPr>
            <a:lvl3pPr marL="1005722" indent="0">
              <a:buNone/>
              <a:defRPr sz="1980" b="1"/>
            </a:lvl3pPr>
            <a:lvl4pPr marL="1508584" indent="0">
              <a:buNone/>
              <a:defRPr sz="1760" b="1"/>
            </a:lvl4pPr>
            <a:lvl5pPr marL="2011445" indent="0">
              <a:buNone/>
              <a:defRPr sz="1760" b="1"/>
            </a:lvl5pPr>
            <a:lvl6pPr marL="2514306" indent="0">
              <a:buNone/>
              <a:defRPr sz="1760" b="1"/>
            </a:lvl6pPr>
            <a:lvl7pPr marL="3017167" indent="0">
              <a:buNone/>
              <a:defRPr sz="1760" b="1"/>
            </a:lvl7pPr>
            <a:lvl8pPr marL="3520029" indent="0">
              <a:buNone/>
              <a:defRPr sz="1760" b="1"/>
            </a:lvl8pPr>
            <a:lvl9pPr marL="4022889" indent="0">
              <a:buNone/>
              <a:defRPr sz="1760" b="1"/>
            </a:lvl9pPr>
          </a:lstStyle>
          <a:p>
            <a:pPr lvl="0"/>
            <a:r>
              <a:rPr lang="en-US"/>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640"/>
            </a:lvl1pPr>
            <a:lvl2pPr>
              <a:defRPr sz="2200"/>
            </a:lvl2pPr>
            <a:lvl3pPr>
              <a:defRPr sz="1980"/>
            </a:lvl3pPr>
            <a:lvl4pPr>
              <a:defRPr sz="1760"/>
            </a:lvl4pPr>
            <a:lvl5pPr>
              <a:defRPr sz="1760"/>
            </a:lvl5pPr>
            <a:lvl6pPr>
              <a:defRPr sz="1760"/>
            </a:lvl6pPr>
            <a:lvl7pPr>
              <a:defRPr sz="1760"/>
            </a:lvl7pPr>
            <a:lvl8pPr>
              <a:defRPr sz="1760"/>
            </a:lvl8pPr>
            <a:lvl9pPr>
              <a:defRPr sz="1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48272" y="2251499"/>
            <a:ext cx="3435508" cy="938318"/>
          </a:xfrm>
        </p:spPr>
        <p:txBody>
          <a:bodyPr anchor="b"/>
          <a:lstStyle>
            <a:lvl1pPr marL="0" indent="0">
              <a:buNone/>
              <a:defRPr sz="2640" b="1"/>
            </a:lvl1pPr>
            <a:lvl2pPr marL="502861" indent="0">
              <a:buNone/>
              <a:defRPr sz="2200" b="1"/>
            </a:lvl2pPr>
            <a:lvl3pPr marL="1005722" indent="0">
              <a:buNone/>
              <a:defRPr sz="1980" b="1"/>
            </a:lvl3pPr>
            <a:lvl4pPr marL="1508584" indent="0">
              <a:buNone/>
              <a:defRPr sz="1760" b="1"/>
            </a:lvl4pPr>
            <a:lvl5pPr marL="2011445" indent="0">
              <a:buNone/>
              <a:defRPr sz="1760" b="1"/>
            </a:lvl5pPr>
            <a:lvl6pPr marL="2514306" indent="0">
              <a:buNone/>
              <a:defRPr sz="1760" b="1"/>
            </a:lvl6pPr>
            <a:lvl7pPr marL="3017167" indent="0">
              <a:buNone/>
              <a:defRPr sz="1760" b="1"/>
            </a:lvl7pPr>
            <a:lvl8pPr marL="3520029" indent="0">
              <a:buNone/>
              <a:defRPr sz="1760" b="1"/>
            </a:lvl8pPr>
            <a:lvl9pPr marL="4022889" indent="0">
              <a:buNone/>
              <a:defRPr sz="1760" b="1"/>
            </a:lvl9pPr>
          </a:lstStyle>
          <a:p>
            <a:pPr lvl="0"/>
            <a:r>
              <a:rPr lang="en-US"/>
              <a:t>Click to edit Master text styles</a:t>
            </a:r>
          </a:p>
        </p:txBody>
      </p:sp>
      <p:sp>
        <p:nvSpPr>
          <p:cNvPr id="6" name="Content Placeholder 5"/>
          <p:cNvSpPr>
            <a:spLocks noGrp="1"/>
          </p:cNvSpPr>
          <p:nvPr>
            <p:ph sz="quarter" idx="4"/>
          </p:nvPr>
        </p:nvSpPr>
        <p:spPr>
          <a:xfrm>
            <a:off x="3948272" y="3189817"/>
            <a:ext cx="3435508" cy="5795222"/>
          </a:xfrm>
        </p:spPr>
        <p:txBody>
          <a:bodyPr/>
          <a:lstStyle>
            <a:lvl1pPr>
              <a:defRPr sz="2640"/>
            </a:lvl1pPr>
            <a:lvl2pPr>
              <a:defRPr sz="2200"/>
            </a:lvl2pPr>
            <a:lvl3pPr>
              <a:defRPr sz="1980"/>
            </a:lvl3pPr>
            <a:lvl4pPr>
              <a:defRPr sz="1760"/>
            </a:lvl4pPr>
            <a:lvl5pPr>
              <a:defRPr sz="1760"/>
            </a:lvl5pPr>
            <a:lvl6pPr>
              <a:defRPr sz="1760"/>
            </a:lvl6pPr>
            <a:lvl7pPr>
              <a:defRPr sz="1760"/>
            </a:lvl7pPr>
            <a:lvl8pPr>
              <a:defRPr sz="1760"/>
            </a:lvl8pPr>
            <a:lvl9pPr>
              <a:defRPr sz="1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334AD0-A09F-4849-BBA4-75D4536D8173}" type="datetime1">
              <a:rPr lang="en-US" smtClean="0"/>
              <a:t>4/3/2023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819038-11BF-434F-A5DC-0BB6D98E5C0F}" type="datetime1">
              <a:rPr lang="en-US" smtClean="0"/>
              <a:t>4/3/2023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64B40D-3C7E-3543-B004-7E15B7D7FDAB}" type="datetime1">
              <a:rPr lang="en-US" smtClean="0"/>
              <a:t>4/3/2023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2" y="400474"/>
            <a:ext cx="2557066" cy="170434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038794" y="400474"/>
            <a:ext cx="4344988" cy="8584566"/>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8622" y="2104814"/>
            <a:ext cx="2557066" cy="6880226"/>
          </a:xfrm>
        </p:spPr>
        <p:txBody>
          <a:bodyPr/>
          <a:lstStyle>
            <a:lvl1pPr marL="0" indent="0">
              <a:buNone/>
              <a:defRPr sz="1540"/>
            </a:lvl1pPr>
            <a:lvl2pPr marL="502861" indent="0">
              <a:buNone/>
              <a:defRPr sz="1320"/>
            </a:lvl2pPr>
            <a:lvl3pPr marL="1005722" indent="0">
              <a:buNone/>
              <a:defRPr sz="1100"/>
            </a:lvl3pPr>
            <a:lvl4pPr marL="1508584" indent="0">
              <a:buNone/>
              <a:defRPr sz="990"/>
            </a:lvl4pPr>
            <a:lvl5pPr marL="2011445" indent="0">
              <a:buNone/>
              <a:defRPr sz="990"/>
            </a:lvl5pPr>
            <a:lvl6pPr marL="2514306" indent="0">
              <a:buNone/>
              <a:defRPr sz="990"/>
            </a:lvl6pPr>
            <a:lvl7pPr marL="3017167" indent="0">
              <a:buNone/>
              <a:defRPr sz="990"/>
            </a:lvl7pPr>
            <a:lvl8pPr marL="3520029" indent="0">
              <a:buNone/>
              <a:defRPr sz="990"/>
            </a:lvl8pPr>
            <a:lvl9pPr marL="4022889" indent="0">
              <a:buNone/>
              <a:defRPr sz="990"/>
            </a:lvl9pPr>
          </a:lstStyle>
          <a:p>
            <a:pPr lvl="0"/>
            <a:r>
              <a:rPr lang="en-US"/>
              <a:t>Click to edit Master text styles</a:t>
            </a:r>
          </a:p>
        </p:txBody>
      </p:sp>
      <p:sp>
        <p:nvSpPr>
          <p:cNvPr id="5" name="Date Placeholder 4"/>
          <p:cNvSpPr>
            <a:spLocks noGrp="1"/>
          </p:cNvSpPr>
          <p:nvPr>
            <p:ph type="dt" sz="half" idx="10"/>
          </p:nvPr>
        </p:nvSpPr>
        <p:spPr/>
        <p:txBody>
          <a:bodyPr/>
          <a:lstStyle/>
          <a:p>
            <a:fld id="{CBD4259E-04B4-864C-840B-F0A78D06ADAB}" type="datetime1">
              <a:rPr lang="en-US" smtClean="0"/>
              <a:t>4/3/2023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2"/>
            <a:ext cx="4663440" cy="831216"/>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523445" y="898736"/>
            <a:ext cx="4663440" cy="6035040"/>
          </a:xfrm>
        </p:spPr>
        <p:txBody>
          <a:bodyPr/>
          <a:lstStyle>
            <a:lvl1pPr marL="0" indent="0">
              <a:buNone/>
              <a:defRPr sz="3520"/>
            </a:lvl1pPr>
            <a:lvl2pPr marL="502861" indent="0">
              <a:buNone/>
              <a:defRPr sz="3080"/>
            </a:lvl2pPr>
            <a:lvl3pPr marL="1005722" indent="0">
              <a:buNone/>
              <a:defRPr sz="2640"/>
            </a:lvl3pPr>
            <a:lvl4pPr marL="1508584" indent="0">
              <a:buNone/>
              <a:defRPr sz="2200"/>
            </a:lvl4pPr>
            <a:lvl5pPr marL="2011445" indent="0">
              <a:buNone/>
              <a:defRPr sz="2200"/>
            </a:lvl5pPr>
            <a:lvl6pPr marL="2514306" indent="0">
              <a:buNone/>
              <a:defRPr sz="2200"/>
            </a:lvl6pPr>
            <a:lvl7pPr marL="3017167" indent="0">
              <a:buNone/>
              <a:defRPr sz="2200"/>
            </a:lvl7pPr>
            <a:lvl8pPr marL="3520029" indent="0">
              <a:buNone/>
              <a:defRPr sz="2200"/>
            </a:lvl8pPr>
            <a:lvl9pPr marL="4022889" indent="0">
              <a:buNone/>
              <a:defRPr sz="2200"/>
            </a:lvl9pPr>
          </a:lstStyle>
          <a:p>
            <a:endParaRPr lang="en-US"/>
          </a:p>
        </p:txBody>
      </p:sp>
      <p:sp>
        <p:nvSpPr>
          <p:cNvPr id="4" name="Text Placeholder 3"/>
          <p:cNvSpPr>
            <a:spLocks noGrp="1"/>
          </p:cNvSpPr>
          <p:nvPr>
            <p:ph type="body" sz="half" idx="2"/>
          </p:nvPr>
        </p:nvSpPr>
        <p:spPr>
          <a:xfrm>
            <a:off x="1523445" y="7872098"/>
            <a:ext cx="4663440" cy="1180464"/>
          </a:xfrm>
        </p:spPr>
        <p:txBody>
          <a:bodyPr/>
          <a:lstStyle>
            <a:lvl1pPr marL="0" indent="0">
              <a:buNone/>
              <a:defRPr sz="1540"/>
            </a:lvl1pPr>
            <a:lvl2pPr marL="502861" indent="0">
              <a:buNone/>
              <a:defRPr sz="1320"/>
            </a:lvl2pPr>
            <a:lvl3pPr marL="1005722" indent="0">
              <a:buNone/>
              <a:defRPr sz="1100"/>
            </a:lvl3pPr>
            <a:lvl4pPr marL="1508584" indent="0">
              <a:buNone/>
              <a:defRPr sz="990"/>
            </a:lvl4pPr>
            <a:lvl5pPr marL="2011445" indent="0">
              <a:buNone/>
              <a:defRPr sz="990"/>
            </a:lvl5pPr>
            <a:lvl6pPr marL="2514306" indent="0">
              <a:buNone/>
              <a:defRPr sz="990"/>
            </a:lvl6pPr>
            <a:lvl7pPr marL="3017167" indent="0">
              <a:buNone/>
              <a:defRPr sz="990"/>
            </a:lvl7pPr>
            <a:lvl8pPr marL="3520029" indent="0">
              <a:buNone/>
              <a:defRPr sz="990"/>
            </a:lvl8pPr>
            <a:lvl9pPr marL="4022889" indent="0">
              <a:buNone/>
              <a:defRPr sz="990"/>
            </a:lvl9pPr>
          </a:lstStyle>
          <a:p>
            <a:pPr lvl="0"/>
            <a:r>
              <a:rPr lang="en-US"/>
              <a:t>Click to edit Master text styles</a:t>
            </a:r>
          </a:p>
        </p:txBody>
      </p:sp>
      <p:sp>
        <p:nvSpPr>
          <p:cNvPr id="5" name="Date Placeholder 4"/>
          <p:cNvSpPr>
            <a:spLocks noGrp="1"/>
          </p:cNvSpPr>
          <p:nvPr>
            <p:ph type="dt" sz="half" idx="10"/>
          </p:nvPr>
        </p:nvSpPr>
        <p:spPr/>
        <p:txBody>
          <a:bodyPr/>
          <a:lstStyle/>
          <a:p>
            <a:fld id="{31CE85C4-9BC3-4F4B-B579-6C709F2F79B8}" type="datetime1">
              <a:rPr lang="en-US" smtClean="0"/>
              <a:t>4/3/2023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41D647-8F40-D34C-890F-B69CAC2B0D71}" type="datetime1">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34990" y="402804"/>
            <a:ext cx="1748790" cy="858223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8620" y="402804"/>
            <a:ext cx="5116830" cy="858223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D6BF2-741B-2F4D-B3D9-C938DF916554}" type="datetime1">
              <a:rPr lang="en-US" smtClean="0"/>
              <a:t>4/3/2023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29" tIns="45714" rIns="91429" bIns="45714" rtlCol="0" anchor="ctr">
            <a:normAutofit/>
          </a:bodyPr>
          <a:lstStyle/>
          <a:p>
            <a:r>
              <a:rPr lang="en-US"/>
              <a:t>Click to edit Master title style</a:t>
            </a:r>
          </a:p>
        </p:txBody>
      </p:sp>
      <p:sp>
        <p:nvSpPr>
          <p:cNvPr id="3" name="Text Placeholder 2"/>
          <p:cNvSpPr>
            <a:spLocks noGrp="1"/>
          </p:cNvSpPr>
          <p:nvPr>
            <p:ph type="body" idx="1"/>
          </p:nvPr>
        </p:nvSpPr>
        <p:spPr>
          <a:xfrm>
            <a:off x="388620" y="2346963"/>
            <a:ext cx="6995160" cy="6638079"/>
          </a:xfrm>
          <a:prstGeom prst="rect">
            <a:avLst/>
          </a:prstGeom>
        </p:spPr>
        <p:txBody>
          <a:bodyPr vert="horz" lIns="91429" tIns="45714" rIns="91429" bIns="457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88620" y="9322648"/>
            <a:ext cx="1813560" cy="535516"/>
          </a:xfrm>
          <a:prstGeom prst="rect">
            <a:avLst/>
          </a:prstGeom>
        </p:spPr>
        <p:txBody>
          <a:bodyPr vert="horz" lIns="91429" tIns="45714" rIns="91429" bIns="45714" rtlCol="0" anchor="ctr"/>
          <a:lstStyle>
            <a:lvl1pPr algn="l">
              <a:defRPr sz="1320">
                <a:solidFill>
                  <a:schemeClr val="tx1">
                    <a:tint val="75000"/>
                  </a:schemeClr>
                </a:solidFill>
              </a:defRPr>
            </a:lvl1pPr>
          </a:lstStyle>
          <a:p>
            <a:fld id="{D23B736C-8068-6D40-A05C-6FE4C240D33D}" type="datetime1">
              <a:rPr lang="en-US" smtClean="0"/>
              <a:t>4/3/2023</a:t>
            </a:fld>
            <a:endParaRPr lang="en-US"/>
          </a:p>
        </p:txBody>
      </p:sp>
      <p:sp>
        <p:nvSpPr>
          <p:cNvPr id="5" name="Footer Placeholder 4"/>
          <p:cNvSpPr>
            <a:spLocks noGrp="1"/>
          </p:cNvSpPr>
          <p:nvPr>
            <p:ph type="ftr" sz="quarter" idx="3"/>
          </p:nvPr>
        </p:nvSpPr>
        <p:spPr>
          <a:xfrm>
            <a:off x="2655570" y="9322648"/>
            <a:ext cx="2461260" cy="535516"/>
          </a:xfrm>
          <a:prstGeom prst="rect">
            <a:avLst/>
          </a:prstGeom>
        </p:spPr>
        <p:txBody>
          <a:bodyPr vert="horz" lIns="91429" tIns="45714" rIns="91429" bIns="45714"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8"/>
            <a:ext cx="1813560" cy="535516"/>
          </a:xfrm>
          <a:prstGeom prst="rect">
            <a:avLst/>
          </a:prstGeom>
        </p:spPr>
        <p:txBody>
          <a:bodyPr vert="horz" lIns="91429" tIns="45714" rIns="91429" bIns="45714" rtlCol="0" anchor="ctr"/>
          <a:lstStyle>
            <a:lvl1pPr algn="r">
              <a:defRPr sz="132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005722" rtl="0" eaLnBrk="1" latinLnBrk="0" hangingPunct="1">
        <a:spcBef>
          <a:spcPct val="0"/>
        </a:spcBef>
        <a:buNone/>
        <a:defRPr sz="4840" kern="1200">
          <a:solidFill>
            <a:schemeClr val="tx1"/>
          </a:solidFill>
          <a:latin typeface="+mj-lt"/>
          <a:ea typeface="+mj-ea"/>
          <a:cs typeface="+mj-cs"/>
        </a:defRPr>
      </a:lvl1pPr>
    </p:titleStyle>
    <p:bodyStyle>
      <a:lvl1pPr marL="377146" indent="-377146" algn="l" defTabSz="1005722" rtl="0" eaLnBrk="1" latinLnBrk="0" hangingPunct="1">
        <a:spcBef>
          <a:spcPct val="20000"/>
        </a:spcBef>
        <a:buFont typeface="Arial" pitchFamily="34" charset="0"/>
        <a:buChar char="•"/>
        <a:defRPr sz="3520" kern="1200">
          <a:solidFill>
            <a:schemeClr val="tx1"/>
          </a:solidFill>
          <a:latin typeface="+mn-lt"/>
          <a:ea typeface="+mn-ea"/>
          <a:cs typeface="+mn-cs"/>
        </a:defRPr>
      </a:lvl1pPr>
      <a:lvl2pPr marL="817149" indent="-314289" algn="l" defTabSz="1005722" rtl="0" eaLnBrk="1" latinLnBrk="0" hangingPunct="1">
        <a:spcBef>
          <a:spcPct val="20000"/>
        </a:spcBef>
        <a:buFont typeface="Arial" pitchFamily="34" charset="0"/>
        <a:buChar char="–"/>
        <a:defRPr sz="3080" kern="1200">
          <a:solidFill>
            <a:schemeClr val="tx1"/>
          </a:solidFill>
          <a:latin typeface="+mn-lt"/>
          <a:ea typeface="+mn-ea"/>
          <a:cs typeface="+mn-cs"/>
        </a:defRPr>
      </a:lvl2pPr>
      <a:lvl3pPr marL="1257154" indent="-251430" algn="l" defTabSz="1005722" rtl="0" eaLnBrk="1" latinLnBrk="0" hangingPunct="1">
        <a:spcBef>
          <a:spcPct val="20000"/>
        </a:spcBef>
        <a:buFont typeface="Arial" pitchFamily="34" charset="0"/>
        <a:buChar char="•"/>
        <a:defRPr sz="2640" kern="1200">
          <a:solidFill>
            <a:schemeClr val="tx1"/>
          </a:solidFill>
          <a:latin typeface="+mn-lt"/>
          <a:ea typeface="+mn-ea"/>
          <a:cs typeface="+mn-cs"/>
        </a:defRPr>
      </a:lvl3pPr>
      <a:lvl4pPr marL="1760014" indent="-251430" algn="l" defTabSz="1005722"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62875" indent="-251430" algn="l" defTabSz="1005722"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65737" indent="-251430" algn="l" defTabSz="1005722"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8598" indent="-251430" algn="l" defTabSz="1005722"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1459" indent="-251430" algn="l" defTabSz="1005722"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74321" indent="-251430" algn="l" defTabSz="1005722"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05722" rtl="0" eaLnBrk="1" latinLnBrk="0" hangingPunct="1">
        <a:defRPr sz="1980" kern="1200">
          <a:solidFill>
            <a:schemeClr val="tx1"/>
          </a:solidFill>
          <a:latin typeface="+mn-lt"/>
          <a:ea typeface="+mn-ea"/>
          <a:cs typeface="+mn-cs"/>
        </a:defRPr>
      </a:lvl1pPr>
      <a:lvl2pPr marL="502861" algn="l" defTabSz="1005722" rtl="0" eaLnBrk="1" latinLnBrk="0" hangingPunct="1">
        <a:defRPr sz="1980" kern="1200">
          <a:solidFill>
            <a:schemeClr val="tx1"/>
          </a:solidFill>
          <a:latin typeface="+mn-lt"/>
          <a:ea typeface="+mn-ea"/>
          <a:cs typeface="+mn-cs"/>
        </a:defRPr>
      </a:lvl2pPr>
      <a:lvl3pPr marL="1005722" algn="l" defTabSz="1005722" rtl="0" eaLnBrk="1" latinLnBrk="0" hangingPunct="1">
        <a:defRPr sz="1980" kern="1200">
          <a:solidFill>
            <a:schemeClr val="tx1"/>
          </a:solidFill>
          <a:latin typeface="+mn-lt"/>
          <a:ea typeface="+mn-ea"/>
          <a:cs typeface="+mn-cs"/>
        </a:defRPr>
      </a:lvl3pPr>
      <a:lvl4pPr marL="1508584" algn="l" defTabSz="1005722" rtl="0" eaLnBrk="1" latinLnBrk="0" hangingPunct="1">
        <a:defRPr sz="1980" kern="1200">
          <a:solidFill>
            <a:schemeClr val="tx1"/>
          </a:solidFill>
          <a:latin typeface="+mn-lt"/>
          <a:ea typeface="+mn-ea"/>
          <a:cs typeface="+mn-cs"/>
        </a:defRPr>
      </a:lvl4pPr>
      <a:lvl5pPr marL="2011445" algn="l" defTabSz="1005722" rtl="0" eaLnBrk="1" latinLnBrk="0" hangingPunct="1">
        <a:defRPr sz="1980" kern="1200">
          <a:solidFill>
            <a:schemeClr val="tx1"/>
          </a:solidFill>
          <a:latin typeface="+mn-lt"/>
          <a:ea typeface="+mn-ea"/>
          <a:cs typeface="+mn-cs"/>
        </a:defRPr>
      </a:lvl5pPr>
      <a:lvl6pPr marL="2514306" algn="l" defTabSz="1005722" rtl="0" eaLnBrk="1" latinLnBrk="0" hangingPunct="1">
        <a:defRPr sz="1980" kern="1200">
          <a:solidFill>
            <a:schemeClr val="tx1"/>
          </a:solidFill>
          <a:latin typeface="+mn-lt"/>
          <a:ea typeface="+mn-ea"/>
          <a:cs typeface="+mn-cs"/>
        </a:defRPr>
      </a:lvl6pPr>
      <a:lvl7pPr marL="3017167" algn="l" defTabSz="1005722" rtl="0" eaLnBrk="1" latinLnBrk="0" hangingPunct="1">
        <a:defRPr sz="1980" kern="1200">
          <a:solidFill>
            <a:schemeClr val="tx1"/>
          </a:solidFill>
          <a:latin typeface="+mn-lt"/>
          <a:ea typeface="+mn-ea"/>
          <a:cs typeface="+mn-cs"/>
        </a:defRPr>
      </a:lvl7pPr>
      <a:lvl8pPr marL="3520029" algn="l" defTabSz="1005722" rtl="0" eaLnBrk="1" latinLnBrk="0" hangingPunct="1">
        <a:defRPr sz="1980" kern="1200">
          <a:solidFill>
            <a:schemeClr val="tx1"/>
          </a:solidFill>
          <a:latin typeface="+mn-lt"/>
          <a:ea typeface="+mn-ea"/>
          <a:cs typeface="+mn-cs"/>
        </a:defRPr>
      </a:lvl8pPr>
      <a:lvl9pPr marL="4022889" algn="l" defTabSz="1005722"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Linda@stampingschool.com" TargetMode="External"/><Relationship Id="rId13" Type="http://schemas.openxmlformats.org/officeDocument/2006/relationships/image" Target="../media/image2.jpeg"/><Relationship Id="rId3" Type="http://schemas.openxmlformats.org/officeDocument/2006/relationships/image" Target="../media/image1.png"/><Relationship Id="rId7" Type="http://schemas.openxmlformats.org/officeDocument/2006/relationships/hyperlink" Target="mailto:crispy275@gmail.com" TargetMode="External"/><Relationship Id="rId12" Type="http://schemas.openxmlformats.org/officeDocument/2006/relationships/hyperlink" Target="https://www.facebook.com/groups/RamblingFriend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bigdburnett@gmail.com" TargetMode="External"/><Relationship Id="rId11" Type="http://schemas.openxmlformats.org/officeDocument/2006/relationships/hyperlink" Target="mailto:kpfasure@msn.com" TargetMode="External"/><Relationship Id="rId5" Type="http://schemas.openxmlformats.org/officeDocument/2006/relationships/hyperlink" Target="mailto:rorsmith@aol.com" TargetMode="External"/><Relationship Id="rId10" Type="http://schemas.openxmlformats.org/officeDocument/2006/relationships/hyperlink" Target="mailto:defiant1970@gmail.com" TargetMode="External"/><Relationship Id="rId4" Type="http://schemas.openxmlformats.org/officeDocument/2006/relationships/hyperlink" Target="mailto:ramblingridgehoa@gmail.com" TargetMode="External"/><Relationship Id="rId9" Type="http://schemas.openxmlformats.org/officeDocument/2006/relationships/hyperlink" Target="mailto:csterp5@gmail.com" TargetMode="External"/><Relationship Id="rId1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crispy275@gmail.com" TargetMode="External"/><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hyperlink" Target="https://docs.google.com/spreadsheets/d/1vDMygthoS1IoH5NPX-JOqqR4W5RgmlubEfstY3_7UdQ/edit#gid=0)"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mailto:mattheller2668@gmail.com?subject=pizza%20night" TargetMode="External"/><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mailto:Linda@stampingschool.com" TargetMode="External"/><Relationship Id="rId10" Type="http://schemas.openxmlformats.org/officeDocument/2006/relationships/hyperlink" Target="https://www.asheville.com/news/2023/03/staying-safe-around-bears/" TargetMode="External"/><Relationship Id="rId4" Type="http://schemas.openxmlformats.org/officeDocument/2006/relationships/hyperlink" Target="https://static1.squarespace.com/static/6177196a7e86c43d3147406c/t/640a2be6262b8e22863aca66/1678388198459/Eagle+Bar+%26+Grill+Lunch+Menu.pdf" TargetMode="Externa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bbb.org/scamtracker"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age1image38259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1" y="68841"/>
            <a:ext cx="7487015" cy="92201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1A099F9B-3F0D-A844-804E-5A82147CF34C}"/>
              </a:ext>
            </a:extLst>
          </p:cNvPr>
          <p:cNvGraphicFramePr>
            <a:graphicFrameLocks noGrp="1"/>
          </p:cNvGraphicFramePr>
          <p:nvPr>
            <p:extLst>
              <p:ext uri="{D42A27DB-BD31-4B8C-83A1-F6EECF244321}">
                <p14:modId xmlns:p14="http://schemas.microsoft.com/office/powerpoint/2010/main" val="967828004"/>
              </p:ext>
            </p:extLst>
          </p:nvPr>
        </p:nvGraphicFramePr>
        <p:xfrm>
          <a:off x="2694286" y="1082250"/>
          <a:ext cx="4899990" cy="8892329"/>
        </p:xfrm>
        <a:graphic>
          <a:graphicData uri="http://schemas.openxmlformats.org/drawingml/2006/table">
            <a:tbl>
              <a:tblPr firstRow="1" bandRow="1">
                <a:tableStyleId>{5C22544A-7EE6-4342-B048-85BDC9FD1C3A}</a:tableStyleId>
              </a:tblPr>
              <a:tblGrid>
                <a:gridCol w="4899990">
                  <a:extLst>
                    <a:ext uri="{9D8B030D-6E8A-4147-A177-3AD203B41FA5}">
                      <a16:colId xmlns:a16="http://schemas.microsoft.com/office/drawing/2014/main" val="3204651615"/>
                    </a:ext>
                  </a:extLst>
                </a:gridCol>
              </a:tblGrid>
              <a:tr h="571665">
                <a:tc>
                  <a:txBody>
                    <a:bodyPr/>
                    <a:lstStyle/>
                    <a:p>
                      <a:pPr algn="ctr"/>
                      <a:r>
                        <a:rPr lang="en-US" sz="1500" b="0" kern="1200" dirty="0">
                          <a:solidFill>
                            <a:schemeClr val="tx1"/>
                          </a:solidFill>
                          <a:effectLst/>
                          <a:latin typeface="Avenir Next" panose="020B0503020202020204"/>
                          <a:ea typeface="+mn-ea"/>
                          <a:cs typeface="+mn-cs"/>
                        </a:rPr>
                        <a:t>The Newsletter for the Rambling Ridge Community</a:t>
                      </a:r>
                    </a:p>
                    <a:p>
                      <a:pPr algn="ctr"/>
                      <a:endParaRPr lang="en-US" sz="1500" b="0" i="0" u="none" strike="noStrike" kern="1200" dirty="0">
                        <a:solidFill>
                          <a:schemeClr val="tx1"/>
                        </a:solidFill>
                        <a:effectLst/>
                        <a:latin typeface="Avenir Next" panose="020B0503020202020204"/>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8997623"/>
                  </a:ext>
                </a:extLst>
              </a:tr>
              <a:tr h="8320664">
                <a:tc>
                  <a:txBody>
                    <a:bodyPr/>
                    <a:lstStyle/>
                    <a:p>
                      <a:pPr algn="ctr" fontAlgn="base"/>
                      <a:br>
                        <a:rPr lang="en-US" sz="1200" b="1" i="0" kern="1200" dirty="0">
                          <a:solidFill>
                            <a:schemeClr val="tx1"/>
                          </a:solidFill>
                          <a:effectLst/>
                          <a:latin typeface="Avenir Next LT Pro" panose="020B0504020202020204" pitchFamily="34" charset="0"/>
                          <a:ea typeface="+mn-ea"/>
                          <a:cs typeface="+mn-cs"/>
                        </a:rPr>
                      </a:br>
                      <a:br>
                        <a:rPr lang="en-US" sz="1200" b="1" i="0" kern="1200" dirty="0">
                          <a:solidFill>
                            <a:schemeClr val="tx1"/>
                          </a:solidFill>
                          <a:effectLst/>
                          <a:latin typeface="Avenir Next LT Pro" panose="020B0504020202020204" pitchFamily="34" charset="0"/>
                          <a:ea typeface="+mn-ea"/>
                          <a:cs typeface="+mn-cs"/>
                        </a:rPr>
                      </a:br>
                      <a:endParaRPr lang="en-US" sz="1200" b="1" i="0" kern="1200" dirty="0">
                        <a:solidFill>
                          <a:schemeClr val="tx1"/>
                        </a:solidFill>
                        <a:effectLst/>
                        <a:latin typeface="Avenir Next LT Pro" panose="020B0504020202020204" pitchFamily="34" charset="0"/>
                        <a:ea typeface="+mn-ea"/>
                        <a:cs typeface="+mn-cs"/>
                      </a:endParaRPr>
                    </a:p>
                    <a:p>
                      <a:pPr algn="ctr" fontAlgn="base"/>
                      <a:endParaRPr lang="en-US" sz="1250" b="0" i="1" kern="1200" dirty="0">
                        <a:solidFill>
                          <a:schemeClr val="accent6">
                            <a:lumMod val="75000"/>
                          </a:schemeClr>
                        </a:solidFill>
                        <a:effectLst/>
                        <a:latin typeface="Avenir Next LT Pro" panose="020B0504020202020204" pitchFamily="34" charset="0"/>
                        <a:ea typeface="+mn-ea"/>
                        <a:cs typeface="+mn-cs"/>
                      </a:endParaRPr>
                    </a:p>
                    <a:p>
                      <a:pPr algn="ctr" fontAlgn="base"/>
                      <a:endParaRPr lang="en-US" sz="1250" b="0" i="1" kern="1200" dirty="0">
                        <a:solidFill>
                          <a:schemeClr val="accent6">
                            <a:lumMod val="75000"/>
                          </a:schemeClr>
                        </a:solidFill>
                        <a:effectLst/>
                        <a:latin typeface="Avenir Next LT Pro" panose="020B0504020202020204" pitchFamily="34" charset="0"/>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3300846"/>
                  </a:ext>
                </a:extLst>
              </a:tr>
            </a:tbl>
          </a:graphicData>
        </a:graphic>
      </p:graphicFrame>
      <p:sp>
        <p:nvSpPr>
          <p:cNvPr id="4" name="TextBox 3">
            <a:extLst>
              <a:ext uri="{FF2B5EF4-FFF2-40B4-BE49-F238E27FC236}">
                <a16:creationId xmlns:a16="http://schemas.microsoft.com/office/drawing/2014/main" id="{05EF7FF6-4B27-5641-87EF-681EBEF5229B}"/>
              </a:ext>
            </a:extLst>
          </p:cNvPr>
          <p:cNvSpPr txBox="1"/>
          <p:nvPr/>
        </p:nvSpPr>
        <p:spPr>
          <a:xfrm>
            <a:off x="5144281" y="1404602"/>
            <a:ext cx="2263140" cy="278538"/>
          </a:xfrm>
          <a:prstGeom prst="rect">
            <a:avLst/>
          </a:prstGeom>
          <a:noFill/>
        </p:spPr>
        <p:txBody>
          <a:bodyPr wrap="square" rtlCol="0">
            <a:spAutoFit/>
          </a:bodyPr>
          <a:lstStyle/>
          <a:p>
            <a:pPr algn="r"/>
            <a:r>
              <a:rPr lang="en-US" sz="1210" b="1" dirty="0">
                <a:latin typeface="Avenir Next" panose="020B0503020202020204" pitchFamily="34" charset="0"/>
              </a:rPr>
              <a:t>April 3rd 2023  Page 1 of 5</a:t>
            </a:r>
          </a:p>
        </p:txBody>
      </p:sp>
      <p:graphicFrame>
        <p:nvGraphicFramePr>
          <p:cNvPr id="7" name="Table 6">
            <a:extLst>
              <a:ext uri="{FF2B5EF4-FFF2-40B4-BE49-F238E27FC236}">
                <a16:creationId xmlns:a16="http://schemas.microsoft.com/office/drawing/2014/main" id="{E9881FE9-D1E8-8347-8D28-015B1BC9ED68}"/>
              </a:ext>
            </a:extLst>
          </p:cNvPr>
          <p:cNvGraphicFramePr>
            <a:graphicFrameLocks noGrp="1"/>
          </p:cNvGraphicFramePr>
          <p:nvPr>
            <p:extLst>
              <p:ext uri="{D42A27DB-BD31-4B8C-83A1-F6EECF244321}">
                <p14:modId xmlns:p14="http://schemas.microsoft.com/office/powerpoint/2010/main" val="3202114320"/>
              </p:ext>
            </p:extLst>
          </p:nvPr>
        </p:nvGraphicFramePr>
        <p:xfrm>
          <a:off x="76201" y="1082251"/>
          <a:ext cx="2457818" cy="8892329"/>
        </p:xfrm>
        <a:graphic>
          <a:graphicData uri="http://schemas.openxmlformats.org/drawingml/2006/table">
            <a:tbl>
              <a:tblPr firstRow="1" bandRow="1">
                <a:tableStyleId>{5C22544A-7EE6-4342-B048-85BDC9FD1C3A}</a:tableStyleId>
              </a:tblPr>
              <a:tblGrid>
                <a:gridCol w="2457818">
                  <a:extLst>
                    <a:ext uri="{9D8B030D-6E8A-4147-A177-3AD203B41FA5}">
                      <a16:colId xmlns:a16="http://schemas.microsoft.com/office/drawing/2014/main" val="2581028467"/>
                    </a:ext>
                  </a:extLst>
                </a:gridCol>
              </a:tblGrid>
              <a:tr h="8892329">
                <a:tc>
                  <a:txBody>
                    <a:bodyPr/>
                    <a:lstStyle/>
                    <a:p>
                      <a:pPr algn="ctr"/>
                      <a:br>
                        <a:rPr lang="en-US" sz="1200" b="1"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r>
                        <a:rPr lang="en-US" sz="1600" b="1" kern="1200" dirty="0">
                          <a:solidFill>
                            <a:schemeClr val="tx1"/>
                          </a:solidFill>
                          <a:effectLst/>
                          <a:latin typeface="Avenir Next" panose="020B0503020202020204" pitchFamily="34" charset="0"/>
                          <a:ea typeface="+mn-ea"/>
                          <a:cs typeface="+mn-cs"/>
                        </a:rPr>
                        <a:t>Please</a:t>
                      </a:r>
                      <a:r>
                        <a:rPr lang="en-US" sz="1600" b="0" kern="1200" dirty="0">
                          <a:solidFill>
                            <a:schemeClr val="tx1"/>
                          </a:solidFill>
                          <a:effectLst/>
                          <a:latin typeface="Avenir Next" panose="020B0503020202020204" pitchFamily="34" charset="0"/>
                          <a:ea typeface="+mn-ea"/>
                          <a:cs typeface="+mn-cs"/>
                        </a:rPr>
                        <a:t> use extreme caution and permitting required for burning</a:t>
                      </a:r>
                      <a:br>
                        <a:rPr lang="en-US" sz="1200" b="0" kern="1200" dirty="0">
                          <a:solidFill>
                            <a:schemeClr val="tx1"/>
                          </a:solidFill>
                          <a:effectLst/>
                          <a:latin typeface="Avenir Next" panose="020B0503020202020204" pitchFamily="34" charset="0"/>
                          <a:ea typeface="+mn-ea"/>
                          <a:cs typeface="+mn-cs"/>
                        </a:rPr>
                      </a:br>
                      <a:br>
                        <a:rPr lang="en-US" sz="1200" b="1" kern="1200" dirty="0">
                          <a:solidFill>
                            <a:schemeClr val="tx1"/>
                          </a:solidFill>
                          <a:effectLst/>
                          <a:latin typeface="Avenir Next" panose="020B0503020202020204" pitchFamily="34" charset="0"/>
                          <a:ea typeface="+mn-ea"/>
                          <a:cs typeface="+mn-cs"/>
                        </a:rPr>
                      </a:br>
                      <a:r>
                        <a:rPr lang="en-US" sz="1200" b="1" kern="1200" dirty="0">
                          <a:solidFill>
                            <a:schemeClr val="tx1"/>
                          </a:solidFill>
                          <a:effectLst/>
                          <a:latin typeface="Avenir Next" panose="020B0503020202020204" pitchFamily="34" charset="0"/>
                          <a:ea typeface="+mn-ea"/>
                          <a:cs typeface="+mn-cs"/>
                        </a:rPr>
                        <a:t>General Email </a:t>
                      </a:r>
                    </a:p>
                    <a:p>
                      <a:pPr marL="0" marR="0" lvl="0" indent="0" algn="ctr" defTabSz="914293"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Cambria" panose="02040503050406030204" pitchFamily="18" charset="0"/>
                          <a:ea typeface="Corbel" charset="0"/>
                          <a:cs typeface="Corbel" charset="0"/>
                          <a:hlinkClick r:id="rId4"/>
                        </a:rPr>
                        <a:t>ramblingridgehoa@gmail.com</a:t>
                      </a:r>
                      <a:endParaRPr lang="en-US" sz="1200" b="0" dirty="0">
                        <a:solidFill>
                          <a:schemeClr val="tx1"/>
                        </a:solidFill>
                        <a:latin typeface="Cambria" panose="02040503050406030204" pitchFamily="18" charset="0"/>
                        <a:ea typeface="Corbel" charset="0"/>
                        <a:cs typeface="Corbel" charset="0"/>
                      </a:endParaRPr>
                    </a:p>
                    <a:p>
                      <a:pPr algn="ctr"/>
                      <a:endParaRPr lang="en-US" sz="1200" b="1" kern="1200" dirty="0">
                        <a:solidFill>
                          <a:schemeClr val="tx1"/>
                        </a:solidFill>
                        <a:effectLst/>
                        <a:latin typeface="Avenir Next" panose="020B0503020202020204" pitchFamily="34" charset="0"/>
                        <a:ea typeface="+mn-ea"/>
                        <a:cs typeface="+mn-cs"/>
                      </a:endParaRPr>
                    </a:p>
                    <a:p>
                      <a:pPr algn="ctr"/>
                      <a:r>
                        <a:rPr lang="en-US" sz="1200" b="1" kern="1200" dirty="0">
                          <a:solidFill>
                            <a:schemeClr val="tx1"/>
                          </a:solidFill>
                          <a:effectLst/>
                          <a:latin typeface="Cambria" panose="02040503050406030204" pitchFamily="18" charset="0"/>
                          <a:ea typeface="+mn-ea"/>
                          <a:cs typeface="+mn-cs"/>
                        </a:rPr>
                        <a:t>President: </a:t>
                      </a:r>
                      <a:endParaRPr lang="en-US" sz="1200" b="1" dirty="0">
                        <a:solidFill>
                          <a:schemeClr val="tx1"/>
                        </a:solidFill>
                        <a:latin typeface="Cambria" panose="02040503050406030204" pitchFamily="18" charset="0"/>
                      </a:endParaRPr>
                    </a:p>
                    <a:p>
                      <a:pPr algn="ctr"/>
                      <a:r>
                        <a:rPr lang="en-US" sz="1200" b="0" kern="1200" dirty="0">
                          <a:solidFill>
                            <a:schemeClr val="tx1"/>
                          </a:solidFill>
                          <a:effectLst/>
                          <a:latin typeface="Cambria" panose="02040503050406030204" pitchFamily="18" charset="0"/>
                          <a:ea typeface="+mn-ea"/>
                          <a:cs typeface="+mn-cs"/>
                        </a:rPr>
                        <a:t>Roy Smithers</a:t>
                      </a:r>
                      <a:endParaRPr lang="en-US" sz="1200" b="0" dirty="0">
                        <a:solidFill>
                          <a:schemeClr val="tx1"/>
                        </a:solidFill>
                        <a:latin typeface="Cambria" panose="02040503050406030204" pitchFamily="18" charset="0"/>
                      </a:endParaRPr>
                    </a:p>
                    <a:p>
                      <a:pPr algn="ctr"/>
                      <a:r>
                        <a:rPr lang="en-US" sz="1200" b="0" u="sng" kern="1200" dirty="0">
                          <a:solidFill>
                            <a:schemeClr val="lt1"/>
                          </a:solidFill>
                          <a:effectLst/>
                          <a:latin typeface="Cambria" panose="02040503050406030204" pitchFamily="18" charset="0"/>
                          <a:ea typeface="Cambria" panose="02040503050406030204" pitchFamily="18" charset="0"/>
                          <a:cs typeface="+mn-cs"/>
                          <a:hlinkClick r:id="rId5"/>
                        </a:rPr>
                        <a:t>rorsmith@aol.com</a:t>
                      </a:r>
                      <a:endParaRPr lang="en-US" sz="1200" b="0" kern="1200" dirty="0">
                        <a:solidFill>
                          <a:schemeClr val="lt1"/>
                        </a:solidFill>
                        <a:effectLst/>
                        <a:latin typeface="Cambria" panose="02040503050406030204" pitchFamily="18" charset="0"/>
                        <a:ea typeface="Cambria" panose="02040503050406030204" pitchFamily="18" charset="0"/>
                        <a:cs typeface="+mn-cs"/>
                      </a:endParaRPr>
                    </a:p>
                    <a:p>
                      <a:pPr algn="ctr"/>
                      <a:endParaRPr lang="en-US" sz="1200" b="0" kern="1200" dirty="0">
                        <a:solidFill>
                          <a:schemeClr val="tx1"/>
                        </a:solidFill>
                        <a:effectLst/>
                        <a:latin typeface="Cambria" panose="02040503050406030204" pitchFamily="18" charset="0"/>
                        <a:ea typeface="+mn-ea"/>
                        <a:cs typeface="+mn-cs"/>
                      </a:endParaRPr>
                    </a:p>
                    <a:p>
                      <a:pPr algn="ctr"/>
                      <a:r>
                        <a:rPr lang="en-US" sz="1200" b="1" kern="1200" dirty="0">
                          <a:solidFill>
                            <a:schemeClr val="tx1"/>
                          </a:solidFill>
                          <a:effectLst/>
                          <a:latin typeface="Cambria" panose="02040503050406030204" pitchFamily="18" charset="0"/>
                          <a:ea typeface="+mn-ea"/>
                          <a:cs typeface="+mn-cs"/>
                        </a:rPr>
                        <a:t>Vice President</a:t>
                      </a:r>
                      <a:r>
                        <a:rPr lang="en-US" sz="1200" b="0" kern="1200" dirty="0">
                          <a:solidFill>
                            <a:schemeClr val="tx1"/>
                          </a:solidFill>
                          <a:effectLst/>
                          <a:latin typeface="Cambria" panose="02040503050406030204" pitchFamily="18" charset="0"/>
                          <a:ea typeface="+mn-ea"/>
                          <a:cs typeface="+mn-cs"/>
                        </a:rPr>
                        <a:t>: </a:t>
                      </a:r>
                      <a:endParaRPr lang="en-US" sz="1200" b="0" dirty="0">
                        <a:solidFill>
                          <a:schemeClr val="tx1"/>
                        </a:solidFill>
                        <a:latin typeface="Cambria" panose="02040503050406030204" pitchFamily="18" charset="0"/>
                      </a:endParaRPr>
                    </a:p>
                    <a:p>
                      <a:pPr algn="ctr"/>
                      <a:r>
                        <a:rPr lang="en-US" sz="1200" b="0" kern="1200" dirty="0">
                          <a:solidFill>
                            <a:schemeClr val="tx1"/>
                          </a:solidFill>
                          <a:effectLst/>
                          <a:latin typeface="Cambria" panose="02040503050406030204" pitchFamily="18" charset="0"/>
                          <a:ea typeface="+mn-ea"/>
                          <a:cs typeface="+mn-cs"/>
                        </a:rPr>
                        <a:t>Darrell Burnett</a:t>
                      </a:r>
                      <a:br>
                        <a:rPr lang="en-US" sz="1200" b="0" kern="1200" dirty="0">
                          <a:solidFill>
                            <a:schemeClr val="tx1"/>
                          </a:solidFill>
                          <a:effectLst/>
                          <a:latin typeface="Cambria" panose="02040503050406030204" pitchFamily="18" charset="0"/>
                          <a:ea typeface="+mn-ea"/>
                          <a:cs typeface="+mn-cs"/>
                        </a:rPr>
                      </a:br>
                      <a:r>
                        <a:rPr lang="en-US" sz="1200" b="0" kern="1200" dirty="0">
                          <a:solidFill>
                            <a:schemeClr val="tx1"/>
                          </a:solidFill>
                          <a:effectLst/>
                          <a:latin typeface="Cambria" panose="02040503050406030204" pitchFamily="18" charset="0"/>
                          <a:ea typeface="+mn-ea"/>
                          <a:cs typeface="+mn-cs"/>
                          <a:hlinkClick r:id="rId6"/>
                        </a:rPr>
                        <a:t>bigdburnett@gmail.com</a:t>
                      </a:r>
                      <a:endParaRPr lang="en-US" sz="1200" b="0" kern="1200" dirty="0">
                        <a:solidFill>
                          <a:schemeClr val="tx1"/>
                        </a:solidFill>
                        <a:effectLst/>
                        <a:latin typeface="Cambria" panose="02040503050406030204" pitchFamily="18" charset="0"/>
                        <a:ea typeface="+mn-ea"/>
                        <a:cs typeface="+mn-cs"/>
                      </a:endParaRPr>
                    </a:p>
                    <a:p>
                      <a:pPr algn="ctr"/>
                      <a:endParaRPr lang="en-US" sz="1200" b="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Treasurer:</a:t>
                      </a:r>
                    </a:p>
                    <a:p>
                      <a:pPr algn="ctr"/>
                      <a:r>
                        <a:rPr lang="en-US" sz="1200" b="0" dirty="0">
                          <a:solidFill>
                            <a:schemeClr val="tx1"/>
                          </a:solidFill>
                          <a:latin typeface="Cambria" panose="02040503050406030204" pitchFamily="18" charset="0"/>
                        </a:rPr>
                        <a:t>Chris Frey</a:t>
                      </a:r>
                    </a:p>
                    <a:p>
                      <a:pPr algn="ctr"/>
                      <a:r>
                        <a:rPr lang="en-US" sz="1200" b="0" dirty="0">
                          <a:solidFill>
                            <a:schemeClr val="tx1"/>
                          </a:solidFill>
                          <a:latin typeface="Cambria" panose="02040503050406030204" pitchFamily="18" charset="0"/>
                          <a:hlinkClick r:id="rId7"/>
                        </a:rPr>
                        <a:t>crispy275@gmail.com</a:t>
                      </a:r>
                      <a:endParaRPr lang="en-US" sz="1200" b="0" dirty="0">
                        <a:solidFill>
                          <a:schemeClr val="tx1"/>
                        </a:solidFill>
                        <a:latin typeface="Cambria" panose="02040503050406030204" pitchFamily="18" charset="0"/>
                      </a:endParaRPr>
                    </a:p>
                    <a:p>
                      <a:pPr algn="ctr"/>
                      <a:endParaRPr lang="en-US" sz="1200" b="0" kern="1200" dirty="0">
                        <a:solidFill>
                          <a:schemeClr val="tx1"/>
                        </a:solidFill>
                        <a:effectLst/>
                        <a:latin typeface="Cambria" panose="02040503050406030204" pitchFamily="18" charset="0"/>
                        <a:ea typeface="+mn-ea"/>
                        <a:cs typeface="+mn-cs"/>
                      </a:endParaRPr>
                    </a:p>
                    <a:p>
                      <a:pPr algn="ctr"/>
                      <a:r>
                        <a:rPr lang="en-US" sz="1200" b="1" kern="1200" dirty="0">
                          <a:solidFill>
                            <a:schemeClr val="tx1"/>
                          </a:solidFill>
                          <a:effectLst/>
                          <a:latin typeface="Cambria" panose="02040503050406030204" pitchFamily="18" charset="0"/>
                          <a:ea typeface="+mn-ea"/>
                          <a:cs typeface="+mn-cs"/>
                        </a:rPr>
                        <a:t>Secretary: </a:t>
                      </a:r>
                      <a:endParaRPr lang="en-US" sz="1200" b="1" dirty="0">
                        <a:solidFill>
                          <a:schemeClr val="tx1"/>
                        </a:solidFill>
                        <a:latin typeface="Cambria" panose="02040503050406030204" pitchFamily="18" charset="0"/>
                      </a:endParaRPr>
                    </a:p>
                    <a:p>
                      <a:pPr algn="ctr"/>
                      <a:r>
                        <a:rPr lang="en-US" sz="1200" b="0" kern="1200" dirty="0">
                          <a:solidFill>
                            <a:schemeClr val="tx1"/>
                          </a:solidFill>
                          <a:effectLst/>
                          <a:latin typeface="Cambria" panose="02040503050406030204" pitchFamily="18" charset="0"/>
                          <a:ea typeface="+mn-ea"/>
                          <a:cs typeface="+mn-cs"/>
                        </a:rPr>
                        <a:t>Linda Heller</a:t>
                      </a:r>
                      <a:endParaRPr lang="en-US" sz="1200" b="0" dirty="0">
                        <a:solidFill>
                          <a:schemeClr val="tx1"/>
                        </a:solidFill>
                        <a:latin typeface="Cambria" panose="02040503050406030204" pitchFamily="18" charset="0"/>
                      </a:endParaRPr>
                    </a:p>
                    <a:p>
                      <a:pPr algn="ctr"/>
                      <a:r>
                        <a:rPr lang="en-US" sz="1200" b="0" kern="1200" dirty="0">
                          <a:solidFill>
                            <a:schemeClr val="tx1"/>
                          </a:solidFill>
                          <a:effectLst/>
                          <a:latin typeface="Cambria" panose="02040503050406030204" pitchFamily="18" charset="0"/>
                          <a:ea typeface="+mn-ea"/>
                          <a:cs typeface="+mn-cs"/>
                          <a:hlinkClick r:id="rId8"/>
                        </a:rPr>
                        <a:t>Linda@stampingschool.com</a:t>
                      </a:r>
                      <a:endParaRPr lang="en-US" sz="1200" b="0" kern="1200" dirty="0">
                        <a:solidFill>
                          <a:schemeClr val="tx1"/>
                        </a:solidFill>
                        <a:effectLst/>
                        <a:latin typeface="Cambria" panose="02040503050406030204" pitchFamily="18" charset="0"/>
                        <a:ea typeface="+mn-ea"/>
                        <a:cs typeface="+mn-cs"/>
                      </a:endParaRPr>
                    </a:p>
                    <a:p>
                      <a:pPr algn="ctr"/>
                      <a:endParaRPr lang="en-US" sz="1200" b="0" kern="1200" dirty="0">
                        <a:solidFill>
                          <a:schemeClr val="tx1"/>
                        </a:solidFill>
                        <a:effectLst/>
                        <a:latin typeface="Cambria" panose="02040503050406030204" pitchFamily="18" charset="0"/>
                        <a:ea typeface="+mn-ea"/>
                        <a:cs typeface="+mn-cs"/>
                      </a:endParaRPr>
                    </a:p>
                    <a:p>
                      <a:pPr algn="ctr"/>
                      <a:r>
                        <a:rPr lang="en-US" sz="1200" b="1" kern="1200" dirty="0">
                          <a:solidFill>
                            <a:schemeClr val="tx1"/>
                          </a:solidFill>
                          <a:effectLst/>
                          <a:latin typeface="Cambria" panose="02040503050406030204" pitchFamily="18" charset="0"/>
                          <a:ea typeface="+mn-ea"/>
                          <a:cs typeface="+mn-cs"/>
                        </a:rPr>
                        <a:t>At Large Board Members </a:t>
                      </a:r>
                      <a:endParaRPr lang="en-US" sz="1200" b="1" dirty="0">
                        <a:solidFill>
                          <a:schemeClr val="tx1"/>
                        </a:solidFill>
                        <a:latin typeface="Cambria" panose="02040503050406030204" pitchFamily="18" charset="0"/>
                      </a:endParaRPr>
                    </a:p>
                    <a:p>
                      <a:pPr algn="ctr"/>
                      <a:endParaRPr lang="en-US" sz="1200" b="0" dirty="0">
                        <a:solidFill>
                          <a:schemeClr val="tx1"/>
                        </a:solidFill>
                        <a:latin typeface="Cambria" panose="02040503050406030204" pitchFamily="18" charset="0"/>
                      </a:endParaRPr>
                    </a:p>
                    <a:p>
                      <a:pPr algn="ctr"/>
                      <a:r>
                        <a:rPr lang="en-US" sz="1200" b="0" dirty="0">
                          <a:solidFill>
                            <a:schemeClr val="tx1"/>
                          </a:solidFill>
                          <a:latin typeface="Cambria" panose="02040503050406030204" pitchFamily="18" charset="0"/>
                        </a:rPr>
                        <a:t>Cathy Shanks</a:t>
                      </a:r>
                    </a:p>
                    <a:p>
                      <a:pPr algn="ctr"/>
                      <a:r>
                        <a:rPr lang="en-US" sz="1200" b="0" dirty="0">
                          <a:solidFill>
                            <a:schemeClr val="tx1"/>
                          </a:solidFill>
                          <a:latin typeface="Cambria" panose="02040503050406030204" pitchFamily="18" charset="0"/>
                          <a:hlinkClick r:id="rId9"/>
                        </a:rPr>
                        <a:t>csterp5@gmail.com</a:t>
                      </a:r>
                      <a:endParaRPr lang="en-US" sz="1200" b="0" dirty="0">
                        <a:solidFill>
                          <a:schemeClr val="tx1"/>
                        </a:solidFill>
                        <a:latin typeface="Cambria" panose="02040503050406030204" pitchFamily="18" charset="0"/>
                      </a:endParaRPr>
                    </a:p>
                    <a:p>
                      <a:pPr algn="ctr"/>
                      <a:endParaRPr lang="en-US" sz="1200" b="0" i="0" kern="1200" dirty="0">
                        <a:solidFill>
                          <a:schemeClr val="tx1"/>
                        </a:solidFill>
                        <a:effectLst/>
                        <a:latin typeface="Cambria" panose="02040503050406030204" pitchFamily="18" charset="0"/>
                        <a:ea typeface="+mn-ea"/>
                        <a:cs typeface="+mn-cs"/>
                      </a:endParaRPr>
                    </a:p>
                    <a:p>
                      <a:pPr algn="ctr"/>
                      <a:r>
                        <a:rPr lang="en-US" sz="1200" b="0" i="0" kern="1200" dirty="0">
                          <a:solidFill>
                            <a:schemeClr val="tx1"/>
                          </a:solidFill>
                          <a:effectLst/>
                          <a:latin typeface="Cambria" panose="02040503050406030204" pitchFamily="18" charset="0"/>
                          <a:ea typeface="+mn-ea"/>
                          <a:cs typeface="+mn-cs"/>
                        </a:rPr>
                        <a:t>Paul Hooper</a:t>
                      </a:r>
                    </a:p>
                    <a:p>
                      <a:pPr algn="ctr"/>
                      <a:r>
                        <a:rPr lang="en-US" sz="1200" b="0" i="0" kern="1200" dirty="0">
                          <a:solidFill>
                            <a:schemeClr val="tx1"/>
                          </a:solidFill>
                          <a:effectLst/>
                          <a:latin typeface="Cambria" panose="02040503050406030204" pitchFamily="18" charset="0"/>
                          <a:ea typeface="+mn-ea"/>
                          <a:cs typeface="+mn-cs"/>
                          <a:hlinkClick r:id="rId10"/>
                        </a:rPr>
                        <a:t>defiant1970@gmail.com</a:t>
                      </a:r>
                      <a:endParaRPr lang="en-US" sz="1200" b="0" i="0" kern="1200" dirty="0">
                        <a:solidFill>
                          <a:schemeClr val="tx1"/>
                        </a:solidFill>
                        <a:effectLst/>
                        <a:latin typeface="Cambria" panose="02040503050406030204" pitchFamily="18" charset="0"/>
                        <a:ea typeface="+mn-ea"/>
                        <a:cs typeface="+mn-cs"/>
                      </a:endParaRPr>
                    </a:p>
                    <a:p>
                      <a:pPr algn="ctr"/>
                      <a:endParaRPr lang="en-US" sz="1200" b="0" i="0" kern="1200" dirty="0">
                        <a:solidFill>
                          <a:schemeClr val="tx1"/>
                        </a:solidFill>
                        <a:effectLst/>
                        <a:latin typeface="Cambria" panose="02040503050406030204" pitchFamily="18" charset="0"/>
                        <a:ea typeface="+mn-ea"/>
                        <a:cs typeface="+mn-cs"/>
                      </a:endParaRPr>
                    </a:p>
                    <a:p>
                      <a:pPr algn="ctr"/>
                      <a:r>
                        <a:rPr lang="en-US" sz="1200" b="0" i="0" kern="1200" dirty="0">
                          <a:solidFill>
                            <a:schemeClr val="tx1"/>
                          </a:solidFill>
                          <a:effectLst/>
                          <a:latin typeface="Cambria" panose="02040503050406030204" pitchFamily="18" charset="0"/>
                          <a:ea typeface="+mn-ea"/>
                          <a:cs typeface="+mn-cs"/>
                        </a:rPr>
                        <a:t>Kenny Perry  Care Bears/Firewise Coordinator</a:t>
                      </a:r>
                    </a:p>
                    <a:p>
                      <a:pPr algn="ctr"/>
                      <a:r>
                        <a:rPr lang="en-US" sz="1200" b="0" u="none" kern="1200" dirty="0">
                          <a:solidFill>
                            <a:schemeClr val="lt1"/>
                          </a:solidFill>
                          <a:effectLst/>
                          <a:latin typeface="Cambria" panose="02040503050406030204" pitchFamily="18" charset="0"/>
                          <a:ea typeface="Cambria" panose="02040503050406030204" pitchFamily="18" charset="0"/>
                          <a:cs typeface="+mn-cs"/>
                          <a:hlinkClick r:id="rId11"/>
                        </a:rPr>
                        <a:t>kpfasure@msn.com</a:t>
                      </a:r>
                      <a:br>
                        <a:rPr lang="en-US" sz="1200" b="0" u="none" kern="1200" dirty="0">
                          <a:solidFill>
                            <a:schemeClr val="lt1"/>
                          </a:solidFill>
                          <a:effectLst/>
                          <a:latin typeface="Cambria" panose="02040503050406030204" pitchFamily="18" charset="0"/>
                          <a:ea typeface="Cambria" panose="02040503050406030204" pitchFamily="18" charset="0"/>
                          <a:cs typeface="+mn-cs"/>
                        </a:rPr>
                      </a:br>
                      <a:br>
                        <a:rPr lang="en-US" sz="1200" b="0" u="none" kern="1200" dirty="0">
                          <a:solidFill>
                            <a:schemeClr val="lt1"/>
                          </a:solidFill>
                          <a:effectLst/>
                          <a:latin typeface="Cambria" panose="02040503050406030204" pitchFamily="18" charset="0"/>
                          <a:ea typeface="Cambria" panose="02040503050406030204" pitchFamily="18" charset="0"/>
                          <a:cs typeface="+mn-cs"/>
                        </a:rPr>
                      </a:br>
                      <a:r>
                        <a:rPr lang="en-US" sz="1200" b="0" u="none" kern="1200" dirty="0">
                          <a:solidFill>
                            <a:schemeClr val="tx1"/>
                          </a:solidFill>
                          <a:effectLst/>
                          <a:latin typeface="Cambria" panose="02040503050406030204" pitchFamily="18" charset="0"/>
                          <a:ea typeface="Cambria" panose="02040503050406030204" pitchFamily="18" charset="0"/>
                          <a:cs typeface="+mn-cs"/>
                        </a:rPr>
                        <a:t>Private FB Group for RR:</a:t>
                      </a:r>
                      <a:br>
                        <a:rPr lang="en-US" sz="1200" b="0" u="none" kern="1200" dirty="0">
                          <a:solidFill>
                            <a:schemeClr val="tx1"/>
                          </a:solidFill>
                          <a:effectLst/>
                          <a:latin typeface="Cambria" panose="02040503050406030204" pitchFamily="18" charset="0"/>
                          <a:ea typeface="Cambria" panose="02040503050406030204" pitchFamily="18" charset="0"/>
                          <a:cs typeface="+mn-cs"/>
                        </a:rPr>
                      </a:br>
                      <a:r>
                        <a:rPr lang="en-US" sz="1200" b="0" u="none" kern="1200" dirty="0">
                          <a:solidFill>
                            <a:schemeClr val="tx1"/>
                          </a:solidFill>
                          <a:effectLst/>
                          <a:latin typeface="Cambria" panose="02040503050406030204" pitchFamily="18" charset="0"/>
                          <a:ea typeface="Cambria" panose="02040503050406030204" pitchFamily="18" charset="0"/>
                          <a:cs typeface="+mn-cs"/>
                          <a:hlinkClick r:id="rId12"/>
                        </a:rPr>
                        <a:t>https://www.facebook.com/groups/RamblingFriends/</a:t>
                      </a:r>
                      <a:endParaRPr lang="en-US" sz="1200" b="0" dirty="0">
                        <a:solidFill>
                          <a:schemeClr val="tx1"/>
                        </a:solidFill>
                        <a:latin typeface="Cambria" panose="02040503050406030204" pitchFamily="18"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9186468"/>
                  </a:ext>
                </a:extLst>
              </a:tr>
            </a:tbl>
          </a:graphicData>
        </a:graphic>
      </p:graphicFrame>
      <p:pic>
        <p:nvPicPr>
          <p:cNvPr id="6" name="Picture 5">
            <a:extLst>
              <a:ext uri="{FF2B5EF4-FFF2-40B4-BE49-F238E27FC236}">
                <a16:creationId xmlns:a16="http://schemas.microsoft.com/office/drawing/2014/main" id="{A814935D-78D4-5C54-BD62-D5C5CB1758AA}"/>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920700" y="1308542"/>
            <a:ext cx="1008262" cy="928793"/>
          </a:xfrm>
          <a:prstGeom prst="rect">
            <a:avLst/>
          </a:prstGeom>
        </p:spPr>
      </p:pic>
      <p:sp>
        <p:nvSpPr>
          <p:cNvPr id="3" name="TextBox 2">
            <a:extLst>
              <a:ext uri="{FF2B5EF4-FFF2-40B4-BE49-F238E27FC236}">
                <a16:creationId xmlns:a16="http://schemas.microsoft.com/office/drawing/2014/main" id="{85285F6B-9E46-763A-E04D-79C487D31A0D}"/>
              </a:ext>
            </a:extLst>
          </p:cNvPr>
          <p:cNvSpPr txBox="1"/>
          <p:nvPr/>
        </p:nvSpPr>
        <p:spPr>
          <a:xfrm>
            <a:off x="2868732" y="1931018"/>
            <a:ext cx="4588021" cy="400110"/>
          </a:xfrm>
          <a:prstGeom prst="rect">
            <a:avLst/>
          </a:prstGeom>
          <a:noFill/>
        </p:spPr>
        <p:txBody>
          <a:bodyPr wrap="square" rtlCol="0">
            <a:spAutoFit/>
          </a:bodyPr>
          <a:lstStyle/>
          <a:p>
            <a:pPr algn="ctr"/>
            <a:r>
              <a:rPr lang="en-US" sz="2000" dirty="0">
                <a:solidFill>
                  <a:schemeClr val="accent3">
                    <a:lumMod val="50000"/>
                  </a:schemeClr>
                </a:solidFill>
                <a:latin typeface="Cooper Black" panose="0208090404030B020404" pitchFamily="18" charset="0"/>
              </a:rPr>
              <a:t>Chipper day changed April 4</a:t>
            </a:r>
            <a:r>
              <a:rPr lang="en-US" sz="2000" baseline="30000" dirty="0">
                <a:solidFill>
                  <a:schemeClr val="accent3">
                    <a:lumMod val="50000"/>
                  </a:schemeClr>
                </a:solidFill>
                <a:latin typeface="Cooper Black" panose="0208090404030B020404" pitchFamily="18" charset="0"/>
              </a:rPr>
              <a:t>th</a:t>
            </a:r>
            <a:r>
              <a:rPr lang="en-US" sz="2000" dirty="0">
                <a:solidFill>
                  <a:schemeClr val="accent3">
                    <a:lumMod val="50000"/>
                  </a:schemeClr>
                </a:solidFill>
                <a:latin typeface="Cooper Black" panose="0208090404030B020404" pitchFamily="18" charset="0"/>
              </a:rPr>
              <a:t>! </a:t>
            </a:r>
          </a:p>
        </p:txBody>
      </p:sp>
      <p:sp>
        <p:nvSpPr>
          <p:cNvPr id="15" name="TextBox 14">
            <a:extLst>
              <a:ext uri="{FF2B5EF4-FFF2-40B4-BE49-F238E27FC236}">
                <a16:creationId xmlns:a16="http://schemas.microsoft.com/office/drawing/2014/main" id="{3EF2D8D2-252F-FB72-2B0D-F6D423824962}"/>
              </a:ext>
            </a:extLst>
          </p:cNvPr>
          <p:cNvSpPr txBox="1"/>
          <p:nvPr/>
        </p:nvSpPr>
        <p:spPr>
          <a:xfrm>
            <a:off x="2643810" y="2392801"/>
            <a:ext cx="4713553" cy="7886774"/>
          </a:xfrm>
          <a:prstGeom prst="rect">
            <a:avLst/>
          </a:prstGeom>
          <a:noFill/>
        </p:spPr>
        <p:txBody>
          <a:bodyPr wrap="square" rtlCol="0">
            <a:spAutoFit/>
          </a:bodyPr>
          <a:lstStyle/>
          <a:p>
            <a:pPr algn="ctr"/>
            <a:r>
              <a:rPr lang="en-US" sz="1600" dirty="0"/>
              <a:t>We received a surprise call tonight that the chipper crew needs to move up to tomorrow!  We are excited to see so many piles around the neighborhood.    Tuesday, April 4th, we should be hearing the chipping crew </a:t>
            </a:r>
            <a:r>
              <a:rPr lang="en-US" sz="1600" b="1" dirty="0"/>
              <a:t>comin’ around the mountain! </a:t>
            </a:r>
            <a:br>
              <a:rPr lang="en-US" sz="1600" dirty="0"/>
            </a:br>
            <a:r>
              <a:rPr lang="en-US" sz="1600" dirty="0"/>
              <a:t>  It will take most of the day, possibly into the next day.</a:t>
            </a:r>
            <a:br>
              <a:rPr lang="en-US" sz="1600" dirty="0"/>
            </a:br>
            <a:br>
              <a:rPr lang="en-US" sz="1600" dirty="0"/>
            </a:br>
            <a:r>
              <a:rPr lang="en-US" sz="1600" b="1" dirty="0"/>
              <a:t>Remember no vines, bamboo or thorny branches! </a:t>
            </a:r>
            <a:br>
              <a:rPr lang="en-US" sz="1600" b="1" dirty="0"/>
            </a:br>
            <a:r>
              <a:rPr lang="en-US" sz="1600" b="1" dirty="0"/>
              <a:t>Keep limbs under 6” diameter – thank you! </a:t>
            </a:r>
            <a:br>
              <a:rPr lang="en-US" sz="1600" dirty="0"/>
            </a:br>
            <a:br>
              <a:rPr lang="en-US" sz="1600" dirty="0"/>
            </a:br>
            <a:r>
              <a:rPr lang="en-US" sz="1600" dirty="0"/>
              <a:t>If you have a question or issue before, during or after, you can reach Kenny Perry at </a:t>
            </a:r>
            <a:r>
              <a:rPr lang="en-US" sz="1400" b="0" i="0" u="none" strike="noStrike" dirty="0">
                <a:solidFill>
                  <a:srgbClr val="000000"/>
                </a:solidFill>
                <a:effectLst/>
                <a:latin typeface="Arial" panose="020B0604020202020204" pitchFamily="34" charset="0"/>
              </a:rPr>
              <a:t>248-408-7379</a:t>
            </a:r>
            <a:r>
              <a:rPr lang="en-US" sz="1050" dirty="0"/>
              <a:t> </a:t>
            </a:r>
            <a:br>
              <a:rPr lang="en-US" sz="1050" dirty="0"/>
            </a:br>
            <a:br>
              <a:rPr lang="en-US" sz="1050" dirty="0"/>
            </a:br>
            <a:r>
              <a:rPr lang="en-US" sz="1600" dirty="0"/>
              <a:t>As I was typing this up, I paused to google who wrote the song “She’ll be comin’ around the mountain” and was surprised to see our Flat Rock famous Poet was mentioned.  The first printed lyrics were in Carl Sandburg’s book, </a:t>
            </a:r>
            <a:r>
              <a:rPr lang="en-US" sz="1600" i="1" dirty="0"/>
              <a:t>The American Songbag</a:t>
            </a:r>
            <a:r>
              <a:rPr lang="en-US" sz="1600" dirty="0"/>
              <a:t>, in 1927.  He wrote in his book that the original melody was from “when the chariot comes” adapted by railroad workers in the 1890’s.  </a:t>
            </a:r>
            <a:br>
              <a:rPr lang="en-US" sz="1600" dirty="0"/>
            </a:br>
            <a:br>
              <a:rPr lang="en-US" sz="1600" dirty="0"/>
            </a:br>
            <a:br>
              <a:rPr lang="en-US" sz="1600" dirty="0"/>
            </a:br>
            <a:br>
              <a:rPr lang="en-US" sz="1600" dirty="0"/>
            </a:b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p:txBody>
      </p:sp>
      <p:pic>
        <p:nvPicPr>
          <p:cNvPr id="1026" name="Picture 2" descr="undefined">
            <a:extLst>
              <a:ext uri="{FF2B5EF4-FFF2-40B4-BE49-F238E27FC236}">
                <a16:creationId xmlns:a16="http://schemas.microsoft.com/office/drawing/2014/main" id="{5ED93BC9-7018-6722-AF91-37AA0519FEF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9600" y="7660772"/>
            <a:ext cx="1467048" cy="2030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889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A099F9B-3F0D-A844-804E-5A82147CF34C}"/>
              </a:ext>
            </a:extLst>
          </p:cNvPr>
          <p:cNvGraphicFramePr>
            <a:graphicFrameLocks noGrp="1"/>
          </p:cNvGraphicFramePr>
          <p:nvPr>
            <p:extLst>
              <p:ext uri="{D42A27DB-BD31-4B8C-83A1-F6EECF244321}">
                <p14:modId xmlns:p14="http://schemas.microsoft.com/office/powerpoint/2010/main" val="3057991129"/>
              </p:ext>
            </p:extLst>
          </p:nvPr>
        </p:nvGraphicFramePr>
        <p:xfrm>
          <a:off x="84103" y="1142999"/>
          <a:ext cx="7612097" cy="8887969"/>
        </p:xfrm>
        <a:graphic>
          <a:graphicData uri="http://schemas.openxmlformats.org/drawingml/2006/table">
            <a:tbl>
              <a:tblPr firstRow="1" bandRow="1">
                <a:tableStyleId>{5C22544A-7EE6-4342-B048-85BDC9FD1C3A}</a:tableStyleId>
              </a:tblPr>
              <a:tblGrid>
                <a:gridCol w="4106897">
                  <a:extLst>
                    <a:ext uri="{9D8B030D-6E8A-4147-A177-3AD203B41FA5}">
                      <a16:colId xmlns:a16="http://schemas.microsoft.com/office/drawing/2014/main" val="624150061"/>
                    </a:ext>
                  </a:extLst>
                </a:gridCol>
                <a:gridCol w="3505200">
                  <a:extLst>
                    <a:ext uri="{9D8B030D-6E8A-4147-A177-3AD203B41FA5}">
                      <a16:colId xmlns:a16="http://schemas.microsoft.com/office/drawing/2014/main" val="400692942"/>
                    </a:ext>
                  </a:extLst>
                </a:gridCol>
              </a:tblGrid>
              <a:tr h="302575">
                <a:tc gridSpan="2">
                  <a:txBody>
                    <a:bodyPr/>
                    <a:lstStyle/>
                    <a:p>
                      <a:pPr marL="0" marR="0" lvl="0" indent="0" algn="r" defTabSz="914293" rtl="0" eaLnBrk="1" fontAlgn="auto" latinLnBrk="0" hangingPunct="1">
                        <a:lnSpc>
                          <a:spcPct val="100000"/>
                        </a:lnSpc>
                        <a:spcBef>
                          <a:spcPts val="0"/>
                        </a:spcBef>
                        <a:spcAft>
                          <a:spcPts val="0"/>
                        </a:spcAft>
                        <a:buClrTx/>
                        <a:buSzTx/>
                        <a:buFontTx/>
                        <a:buNone/>
                        <a:tabLst/>
                        <a:defRPr/>
                      </a:pPr>
                      <a:r>
                        <a:rPr lang="en-US" sz="1300" b="1" i="0" u="none" strike="noStrike" kern="1200" dirty="0">
                          <a:solidFill>
                            <a:schemeClr val="tx1"/>
                          </a:solidFill>
                          <a:effectLst/>
                          <a:latin typeface="Avenir Next" panose="020B0503020202020204" pitchFamily="34" charset="0"/>
                          <a:ea typeface="+mn-ea"/>
                          <a:cs typeface="+mn-cs"/>
                        </a:rPr>
                        <a:t>April 3rd,  2023  Page 2 of 5</a:t>
                      </a: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25601614"/>
                  </a:ext>
                </a:extLst>
              </a:tr>
              <a:tr h="3507426">
                <a:tc>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r>
                        <a:rPr lang="en-US" sz="1500" b="0" i="0" kern="1200" dirty="0">
                          <a:solidFill>
                            <a:schemeClr val="dk1"/>
                          </a:solidFill>
                          <a:effectLst/>
                          <a:latin typeface="+mn-lt"/>
                          <a:ea typeface="+mn-ea"/>
                          <a:cs typeface="+mn-cs"/>
                        </a:rPr>
                        <a:t> </a:t>
                      </a:r>
                      <a:r>
                        <a:rPr lang="en-US" sz="1500" b="1" i="0" kern="1200" dirty="0">
                          <a:solidFill>
                            <a:schemeClr val="dk1"/>
                          </a:solidFill>
                          <a:effectLst/>
                          <a:latin typeface="Arial" panose="020B0604020202020204" pitchFamily="34" charset="0"/>
                          <a:ea typeface="+mn-ea"/>
                          <a:cs typeface="Arial" panose="020B0604020202020204" pitchFamily="34" charset="0"/>
                        </a:rPr>
                        <a:t>Our next Community Spring Meeting &amp; Potluck will be SATURDAY, APRIL 29</a:t>
                      </a:r>
                      <a:r>
                        <a:rPr lang="en-US" sz="1500" b="1" i="0" kern="1200" baseline="30000" dirty="0">
                          <a:solidFill>
                            <a:schemeClr val="dk1"/>
                          </a:solidFill>
                          <a:effectLst/>
                          <a:latin typeface="Arial" panose="020B0604020202020204" pitchFamily="34" charset="0"/>
                          <a:ea typeface="+mn-ea"/>
                          <a:cs typeface="Arial" panose="020B0604020202020204" pitchFamily="34" charset="0"/>
                        </a:rPr>
                        <a:t>th!  </a:t>
                      </a:r>
                      <a:r>
                        <a:rPr lang="en-US" sz="1500" b="1" i="0" kern="1200" dirty="0">
                          <a:solidFill>
                            <a:schemeClr val="dk1"/>
                          </a:solidFill>
                          <a:effectLst/>
                          <a:latin typeface="Arial" panose="020B0604020202020204" pitchFamily="34" charset="0"/>
                          <a:ea typeface="+mn-ea"/>
                          <a:cs typeface="Arial" panose="020B0604020202020204" pitchFamily="34" charset="0"/>
                        </a:rPr>
                        <a:t>   </a:t>
                      </a:r>
                      <a:br>
                        <a:rPr lang="en-US" sz="1500" b="1" i="0" kern="1200" dirty="0">
                          <a:solidFill>
                            <a:schemeClr val="dk1"/>
                          </a:solidFill>
                          <a:effectLst/>
                          <a:latin typeface="Arial" panose="020B0604020202020204" pitchFamily="34" charset="0"/>
                          <a:ea typeface="+mn-ea"/>
                          <a:cs typeface="Arial" panose="020B0604020202020204" pitchFamily="34" charset="0"/>
                        </a:rPr>
                      </a:br>
                      <a:br>
                        <a:rPr lang="en-US" sz="1500" b="1" i="0" kern="1200" dirty="0">
                          <a:solidFill>
                            <a:schemeClr val="dk1"/>
                          </a:solidFill>
                          <a:effectLst/>
                          <a:latin typeface="Arial" panose="020B0604020202020204" pitchFamily="34" charset="0"/>
                          <a:ea typeface="+mn-ea"/>
                          <a:cs typeface="Arial" panose="020B0604020202020204" pitchFamily="34" charset="0"/>
                        </a:rPr>
                      </a:br>
                      <a:r>
                        <a:rPr lang="en-US" sz="1500" dirty="0">
                          <a:solidFill>
                            <a:schemeClr val="dk1"/>
                          </a:solidFill>
                          <a:latin typeface="Arial" panose="020B0604020202020204" pitchFamily="34" charset="0"/>
                          <a:cs typeface="Arial" panose="020B0604020202020204" pitchFamily="34" charset="0"/>
                        </a:rPr>
                        <a:t>Every resident is welcome to attend, whether a member or non-member. We’d love to meet you if you are new here! </a:t>
                      </a:r>
                      <a:br>
                        <a:rPr lang="en-US" sz="1500" dirty="0">
                          <a:solidFill>
                            <a:schemeClr val="dk1"/>
                          </a:solidFill>
                          <a:latin typeface="Arial" panose="020B0604020202020204" pitchFamily="34" charset="0"/>
                          <a:cs typeface="Arial" panose="020B0604020202020204" pitchFamily="34" charset="0"/>
                        </a:rPr>
                      </a:br>
                      <a:br>
                        <a:rPr lang="en-US" sz="1500" dirty="0">
                          <a:solidFill>
                            <a:schemeClr val="dk1"/>
                          </a:solidFill>
                          <a:latin typeface="Arial" panose="020B0604020202020204" pitchFamily="34" charset="0"/>
                          <a:cs typeface="Arial" panose="020B0604020202020204" pitchFamily="34" charset="0"/>
                        </a:rPr>
                      </a:br>
                      <a:r>
                        <a:rPr lang="en-US" sz="1500" dirty="0">
                          <a:solidFill>
                            <a:schemeClr val="dk1"/>
                          </a:solidFill>
                          <a:latin typeface="Arial" panose="020B0604020202020204" pitchFamily="34" charset="0"/>
                          <a:cs typeface="Arial" panose="020B0604020202020204" pitchFamily="34" charset="0"/>
                        </a:rPr>
                        <a:t>Bring a dish to share for lunch at Noon! </a:t>
                      </a:r>
                      <a:br>
                        <a:rPr lang="en-US" sz="1500" dirty="0">
                          <a:solidFill>
                            <a:schemeClr val="dk1"/>
                          </a:solidFill>
                          <a:latin typeface="Arial" panose="020B0604020202020204" pitchFamily="34" charset="0"/>
                          <a:cs typeface="Arial" panose="020B0604020202020204" pitchFamily="34" charset="0"/>
                        </a:rPr>
                      </a:br>
                      <a:r>
                        <a:rPr lang="en-US" sz="1500" dirty="0">
                          <a:solidFill>
                            <a:schemeClr val="dk1"/>
                          </a:solidFill>
                          <a:latin typeface="Arial" panose="020B0604020202020204" pitchFamily="34" charset="0"/>
                          <a:cs typeface="Arial" panose="020B0604020202020204" pitchFamily="34" charset="0"/>
                        </a:rPr>
                        <a:t>We will eat and visit from 12-1 pm and the meeting will start promptly at 1 pm. </a:t>
                      </a:r>
                      <a:br>
                        <a:rPr lang="en-US" sz="1500" dirty="0">
                          <a:solidFill>
                            <a:schemeClr val="dk1"/>
                          </a:solidFill>
                          <a:latin typeface="Arial" panose="020B0604020202020204" pitchFamily="34" charset="0"/>
                          <a:cs typeface="Arial" panose="020B0604020202020204" pitchFamily="34" charset="0"/>
                        </a:rPr>
                      </a:br>
                      <a:br>
                        <a:rPr lang="en-US" sz="1500" dirty="0">
                          <a:solidFill>
                            <a:schemeClr val="dk1"/>
                          </a:solidFill>
                          <a:latin typeface="Arial" panose="020B0604020202020204" pitchFamily="34" charset="0"/>
                          <a:cs typeface="Arial" panose="020B0604020202020204" pitchFamily="34" charset="0"/>
                        </a:rPr>
                      </a:br>
                      <a:r>
                        <a:rPr lang="en-US" sz="1500" dirty="0">
                          <a:solidFill>
                            <a:schemeClr val="dk1"/>
                          </a:solidFill>
                          <a:latin typeface="Arial" panose="020B0604020202020204" pitchFamily="34" charset="0"/>
                          <a:cs typeface="Arial" panose="020B0604020202020204" pitchFamily="34" charset="0"/>
                        </a:rPr>
                        <a:t>Our President, Roy, will not be here due to a prescheduled trip but our Vice President, Darrell Burnett, will be leading the meeting. </a:t>
                      </a:r>
                      <a:br>
                        <a:rPr lang="en-US" sz="1200" dirty="0">
                          <a:solidFill>
                            <a:schemeClr val="dk1"/>
                          </a:solidFill>
                          <a:latin typeface="Arial" panose="020B0604020202020204" pitchFamily="34" charset="0"/>
                          <a:cs typeface="Arial" panose="020B0604020202020204" pitchFamily="34" charset="0"/>
                        </a:rPr>
                      </a:br>
                      <a:endParaRPr lang="en-US" sz="1200" b="0" i="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293" rtl="0" eaLnBrk="1" fontAlgn="auto" latinLnBrk="0" hangingPunct="1">
                        <a:lnSpc>
                          <a:spcPct val="100000"/>
                        </a:lnSpc>
                        <a:spcBef>
                          <a:spcPts val="0"/>
                        </a:spcBef>
                        <a:spcAft>
                          <a:spcPts val="0"/>
                        </a:spcAft>
                        <a:buClrTx/>
                        <a:buSzTx/>
                        <a:buFontTx/>
                        <a:buNone/>
                        <a:tabLst/>
                        <a:defRPr/>
                      </a:pPr>
                      <a:endParaRPr lang="en-US" sz="1200" b="0" i="0" kern="1200" dirty="0">
                        <a:solidFill>
                          <a:schemeClr val="dk1"/>
                        </a:solidFill>
                        <a:effectLst/>
                        <a:latin typeface="+mj-lt"/>
                        <a:ea typeface="+mn-ea"/>
                        <a:cs typeface="Arial" panose="020B0604020202020204" pitchFamily="34" charset="0"/>
                      </a:endParaRPr>
                    </a:p>
                  </a:txBody>
                  <a:tcPr marL="100584" marR="100584" marT="50292" marB="5029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7541631"/>
                  </a:ext>
                </a:extLst>
              </a:tr>
              <a:tr h="2590409">
                <a:tc>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endParaRPr lang="en-US" sz="1200" b="0" i="0" kern="1200" dirty="0">
                        <a:solidFill>
                          <a:schemeClr val="dk1"/>
                        </a:solidFill>
                        <a:effectLst/>
                        <a:latin typeface="+mj-lt"/>
                        <a:ea typeface="+mn-ea"/>
                        <a:cs typeface="Arial" panose="020B0604020202020204" pitchFamily="34"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r>
                        <a:rPr lang="en-US" sz="1700" b="0" i="0" kern="1200" dirty="0">
                          <a:solidFill>
                            <a:schemeClr val="dk1"/>
                          </a:solidFill>
                          <a:effectLst/>
                          <a:latin typeface="+mn-lt"/>
                          <a:ea typeface="+mn-ea"/>
                          <a:cs typeface="+mn-cs"/>
                        </a:rPr>
                        <a:t>Rambling Drive is scheduled to be surface treated from Cantrell Loop to Deer Run, which is at the intersection of Meadowood Trail.  The contractor should begin the work on April 14th and are supposed to have it completed by October 13</a:t>
                      </a:r>
                      <a:r>
                        <a:rPr lang="en-US" sz="1700" b="0" i="0" kern="1200" baseline="30000" dirty="0">
                          <a:solidFill>
                            <a:schemeClr val="dk1"/>
                          </a:solidFill>
                          <a:effectLst/>
                          <a:latin typeface="+mn-lt"/>
                          <a:ea typeface="+mn-ea"/>
                          <a:cs typeface="+mn-cs"/>
                        </a:rPr>
                        <a:t>th</a:t>
                      </a:r>
                      <a:r>
                        <a:rPr lang="en-US" sz="1700" b="0" i="0" kern="1200" dirty="0">
                          <a:solidFill>
                            <a:schemeClr val="dk1"/>
                          </a:solidFill>
                          <a:effectLst/>
                          <a:latin typeface="+mn-lt"/>
                          <a:ea typeface="+mn-ea"/>
                          <a:cs typeface="+mn-cs"/>
                        </a:rPr>
                        <a:t>.   The HOA requested Grey Fox also be on the list with the buses and heavy traffic damage. </a:t>
                      </a:r>
                      <a:endParaRPr lang="en-US" sz="1700" b="0" i="0" kern="1200" dirty="0">
                        <a:solidFill>
                          <a:schemeClr val="dk1"/>
                        </a:solidFill>
                        <a:effectLst/>
                        <a:latin typeface="+mj-lt"/>
                        <a:ea typeface="+mn-ea"/>
                        <a:cs typeface="Arial" panose="020B0604020202020204" pitchFamily="34" charset="0"/>
                      </a:endParaRPr>
                    </a:p>
                  </a:txBody>
                  <a:tcPr marL="100584" marR="100584" marT="50292" marB="5029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0371873"/>
                  </a:ext>
                </a:extLst>
              </a:tr>
              <a:tr h="2096593">
                <a:tc>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r>
                        <a:rPr lang="en-US" sz="1500" i="0" kern="1200" dirty="0">
                          <a:solidFill>
                            <a:schemeClr val="dk1"/>
                          </a:solidFill>
                          <a:effectLst/>
                          <a:latin typeface="Arial" panose="020B0604020202020204" pitchFamily="34" charset="0"/>
                          <a:cs typeface="Arial" panose="020B0604020202020204" pitchFamily="34" charset="0"/>
                        </a:rPr>
                        <a:t>In our last newsletter we mentioned a possible </a:t>
                      </a:r>
                      <a:r>
                        <a:rPr lang="en-US" sz="1500" dirty="0">
                          <a:solidFill>
                            <a:schemeClr val="dk1"/>
                          </a:solidFill>
                          <a:latin typeface="Arial" panose="020B0604020202020204" pitchFamily="34" charset="0"/>
                          <a:cs typeface="Arial" panose="020B0604020202020204" pitchFamily="34" charset="0"/>
                        </a:rPr>
                        <a:t>plant swap day in Rambling Ridge.  If you are interested, be sure to </a:t>
                      </a:r>
                      <a:r>
                        <a:rPr lang="en-US" sz="1500" i="0" kern="1200" dirty="0">
                          <a:solidFill>
                            <a:schemeClr val="dk1"/>
                          </a:solidFill>
                          <a:effectLst/>
                          <a:latin typeface="Arial" panose="020B0604020202020204" pitchFamily="34" charset="0"/>
                          <a:cs typeface="Arial" panose="020B0604020202020204" pitchFamily="34" charset="0"/>
                        </a:rPr>
                        <a:t>share information on what plants you have, what you might be looking for, your name and contact info and if you are willing to dig your own or need help.  Call or text Chris Frey at 734-478-2094 </a:t>
                      </a:r>
                      <a:br>
                        <a:rPr lang="en-US" sz="1500" i="0" kern="1200" dirty="0">
                          <a:solidFill>
                            <a:schemeClr val="dk1"/>
                          </a:solidFill>
                          <a:effectLst/>
                          <a:latin typeface="Arial" panose="020B0604020202020204" pitchFamily="34" charset="0"/>
                          <a:cs typeface="Arial" panose="020B0604020202020204" pitchFamily="34" charset="0"/>
                        </a:rPr>
                      </a:br>
                      <a:r>
                        <a:rPr lang="en-US" sz="1500" dirty="0">
                          <a:solidFill>
                            <a:schemeClr val="dk1"/>
                          </a:solidFill>
                          <a:latin typeface="Arial" panose="020B0604020202020204" pitchFamily="34" charset="0"/>
                          <a:cs typeface="Arial" panose="020B0604020202020204" pitchFamily="34" charset="0"/>
                        </a:rPr>
                        <a:t>E</a:t>
                      </a:r>
                      <a:r>
                        <a:rPr lang="en-US" sz="1500" i="0" kern="1200" dirty="0">
                          <a:solidFill>
                            <a:schemeClr val="dk1"/>
                          </a:solidFill>
                          <a:effectLst/>
                          <a:latin typeface="Arial" panose="020B0604020202020204" pitchFamily="34" charset="0"/>
                          <a:cs typeface="Arial" panose="020B0604020202020204" pitchFamily="34" charset="0"/>
                        </a:rPr>
                        <a:t>mail </a:t>
                      </a:r>
                      <a:r>
                        <a:rPr lang="en-US" sz="1500" b="0" i="0" u="none" strike="noStrike" kern="1200" dirty="0">
                          <a:solidFill>
                            <a:schemeClr val="dk1"/>
                          </a:solidFill>
                          <a:effectLst/>
                          <a:latin typeface="Arial" panose="020B0604020202020204" pitchFamily="34" charset="0"/>
                          <a:cs typeface="Arial" panose="020B0604020202020204" pitchFamily="34" charset="0"/>
                          <a:hlinkClick r:id="rId3"/>
                        </a:rPr>
                        <a:t>crispy275@gmail.com</a:t>
                      </a:r>
                      <a:r>
                        <a:rPr lang="en-US" sz="1500" b="0" i="0" kern="1200" dirty="0">
                          <a:solidFill>
                            <a:schemeClr val="dk1"/>
                          </a:solidFill>
                          <a:effectLst/>
                          <a:latin typeface="Arial" panose="020B0604020202020204" pitchFamily="34" charset="0"/>
                          <a:cs typeface="Arial" panose="020B0604020202020204" pitchFamily="34" charset="0"/>
                        </a:rPr>
                        <a:t> </a:t>
                      </a:r>
                      <a:br>
                        <a:rPr lang="en-US" sz="1500" b="0" i="0" kern="1200" dirty="0">
                          <a:solidFill>
                            <a:schemeClr val="dk1"/>
                          </a:solidFill>
                          <a:effectLst/>
                          <a:latin typeface="Arial" panose="020B0604020202020204" pitchFamily="34" charset="0"/>
                          <a:cs typeface="Arial" panose="020B0604020202020204" pitchFamily="34" charset="0"/>
                        </a:rPr>
                      </a:br>
                      <a:r>
                        <a:rPr lang="en-US" sz="1500" b="0" i="0" kern="1200" dirty="0">
                          <a:solidFill>
                            <a:schemeClr val="dk1"/>
                          </a:solidFill>
                          <a:effectLst/>
                          <a:latin typeface="Arial" panose="020B0604020202020204" pitchFamily="34" charset="0"/>
                          <a:cs typeface="Arial" panose="020B0604020202020204" pitchFamily="34" charset="0"/>
                        </a:rPr>
                        <a:t>or fill out the Google Doc </a:t>
                      </a:r>
                      <a:r>
                        <a:rPr lang="en-US" sz="1500" b="0" i="0" kern="1200" dirty="0">
                          <a:solidFill>
                            <a:schemeClr val="dk1"/>
                          </a:solidFill>
                          <a:effectLst/>
                          <a:latin typeface="Arial" panose="020B0604020202020204" pitchFamily="34" charset="0"/>
                          <a:cs typeface="Arial" panose="020B0604020202020204" pitchFamily="34" charset="0"/>
                          <a:hlinkClick r:id="rId4"/>
                        </a:rPr>
                        <a:t>HERE</a:t>
                      </a:r>
                      <a:endParaRPr lang="en-US" sz="1500" b="0" i="0" kern="1200" dirty="0">
                        <a:solidFill>
                          <a:schemeClr val="dk1"/>
                        </a:solidFill>
                        <a:effectLst/>
                        <a:latin typeface="Arial" panose="020B0604020202020204" pitchFamily="34" charset="0"/>
                        <a:ea typeface="+mn-ea"/>
                        <a:cs typeface="Arial" panose="020B0604020202020204" pitchFamily="34"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endParaRPr lang="en-US" sz="1500" b="0" i="0" kern="1200" dirty="0">
                        <a:solidFill>
                          <a:schemeClr val="dk1"/>
                        </a:solidFill>
                        <a:effectLst/>
                        <a:latin typeface="Arial" panose="020B0604020202020204" pitchFamily="34" charset="0"/>
                        <a:ea typeface="+mn-ea"/>
                        <a:cs typeface="Arial" panose="020B0604020202020204" pitchFamily="34" charset="0"/>
                      </a:endParaRPr>
                    </a:p>
                  </a:txBody>
                  <a:tcPr marL="100584" marR="100584" marT="50292" marB="5029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6918536"/>
                  </a:ext>
                </a:extLst>
              </a:tr>
            </a:tbl>
          </a:graphicData>
        </a:graphic>
      </p:graphicFrame>
      <p:pic>
        <p:nvPicPr>
          <p:cNvPr id="1025" name="Picture 1" descr="age1image38259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 y="122211"/>
            <a:ext cx="7597140" cy="890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058BB25-9557-4F4F-7BBC-AC645FD21047}"/>
              </a:ext>
            </a:extLst>
          </p:cNvPr>
          <p:cNvPicPr>
            <a:picLocks noChangeAspect="1"/>
          </p:cNvPicPr>
          <p:nvPr/>
        </p:nvPicPr>
        <p:blipFill>
          <a:blip r:embed="rId6"/>
          <a:stretch>
            <a:fillRect/>
          </a:stretch>
        </p:blipFill>
        <p:spPr>
          <a:xfrm>
            <a:off x="457200" y="5029200"/>
            <a:ext cx="3136952" cy="2426942"/>
          </a:xfrm>
          <a:prstGeom prst="rect">
            <a:avLst/>
          </a:prstGeom>
        </p:spPr>
      </p:pic>
      <p:pic>
        <p:nvPicPr>
          <p:cNvPr id="4" name="Picture 3">
            <a:extLst>
              <a:ext uri="{FF2B5EF4-FFF2-40B4-BE49-F238E27FC236}">
                <a16:creationId xmlns:a16="http://schemas.microsoft.com/office/drawing/2014/main" id="{803C1D4B-7F58-6512-1B2E-25E383B9D405}"/>
              </a:ext>
            </a:extLst>
          </p:cNvPr>
          <p:cNvPicPr>
            <a:picLocks noChangeAspect="1"/>
          </p:cNvPicPr>
          <p:nvPr/>
        </p:nvPicPr>
        <p:blipFill>
          <a:blip r:embed="rId7"/>
          <a:stretch>
            <a:fillRect/>
          </a:stretch>
        </p:blipFill>
        <p:spPr>
          <a:xfrm>
            <a:off x="4699145" y="7772279"/>
            <a:ext cx="2736923" cy="2135007"/>
          </a:xfrm>
          <a:prstGeom prst="rect">
            <a:avLst/>
          </a:prstGeom>
        </p:spPr>
      </p:pic>
      <p:pic>
        <p:nvPicPr>
          <p:cNvPr id="10" name="Picture 9">
            <a:extLst>
              <a:ext uri="{FF2B5EF4-FFF2-40B4-BE49-F238E27FC236}">
                <a16:creationId xmlns:a16="http://schemas.microsoft.com/office/drawing/2014/main" id="{AA817C25-28E5-736E-8E2E-C47FB6FA9EF6}"/>
              </a:ext>
            </a:extLst>
          </p:cNvPr>
          <p:cNvPicPr>
            <a:picLocks noChangeAspect="1"/>
          </p:cNvPicPr>
          <p:nvPr/>
        </p:nvPicPr>
        <p:blipFill>
          <a:blip r:embed="rId8"/>
          <a:stretch>
            <a:fillRect/>
          </a:stretch>
        </p:blipFill>
        <p:spPr>
          <a:xfrm>
            <a:off x="4114800" y="1600199"/>
            <a:ext cx="3352799" cy="2725223"/>
          </a:xfrm>
          <a:prstGeom prst="rect">
            <a:avLst/>
          </a:prstGeom>
        </p:spPr>
      </p:pic>
    </p:spTree>
    <p:extLst>
      <p:ext uri="{BB962C8B-B14F-4D97-AF65-F5344CB8AC3E}">
        <p14:creationId xmlns:p14="http://schemas.microsoft.com/office/powerpoint/2010/main" val="2412210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A099F9B-3F0D-A844-804E-5A82147CF34C}"/>
              </a:ext>
            </a:extLst>
          </p:cNvPr>
          <p:cNvGraphicFramePr>
            <a:graphicFrameLocks noGrp="1"/>
          </p:cNvGraphicFramePr>
          <p:nvPr>
            <p:extLst>
              <p:ext uri="{D42A27DB-BD31-4B8C-83A1-F6EECF244321}">
                <p14:modId xmlns:p14="http://schemas.microsoft.com/office/powerpoint/2010/main" val="2921837566"/>
              </p:ext>
            </p:extLst>
          </p:nvPr>
        </p:nvGraphicFramePr>
        <p:xfrm>
          <a:off x="80517" y="945892"/>
          <a:ext cx="7543800" cy="9102186"/>
        </p:xfrm>
        <a:graphic>
          <a:graphicData uri="http://schemas.openxmlformats.org/drawingml/2006/table">
            <a:tbl>
              <a:tblPr firstRow="1" bandRow="1">
                <a:tableStyleId>{5C22544A-7EE6-4342-B048-85BDC9FD1C3A}</a:tableStyleId>
              </a:tblPr>
              <a:tblGrid>
                <a:gridCol w="3771900">
                  <a:extLst>
                    <a:ext uri="{9D8B030D-6E8A-4147-A177-3AD203B41FA5}">
                      <a16:colId xmlns:a16="http://schemas.microsoft.com/office/drawing/2014/main" val="624150061"/>
                    </a:ext>
                  </a:extLst>
                </a:gridCol>
                <a:gridCol w="3771900">
                  <a:extLst>
                    <a:ext uri="{9D8B030D-6E8A-4147-A177-3AD203B41FA5}">
                      <a16:colId xmlns:a16="http://schemas.microsoft.com/office/drawing/2014/main" val="2543639011"/>
                    </a:ext>
                  </a:extLst>
                </a:gridCol>
              </a:tblGrid>
              <a:tr h="322368">
                <a:tc gridSpan="2">
                  <a:txBody>
                    <a:bodyPr/>
                    <a:lstStyle/>
                    <a:p>
                      <a:pPr algn="r"/>
                      <a:r>
                        <a:rPr lang="en-US" sz="1200" b="1" i="0" u="none" strike="noStrike" kern="1200" dirty="0">
                          <a:solidFill>
                            <a:schemeClr val="tx1"/>
                          </a:solidFill>
                          <a:effectLst/>
                          <a:latin typeface="Avenir Next" panose="020B0503020202020204" pitchFamily="34" charset="0"/>
                          <a:ea typeface="+mn-ea"/>
                          <a:cs typeface="+mn-cs"/>
                        </a:rPr>
                        <a:t>April  3rd</a:t>
                      </a:r>
                      <a:r>
                        <a:rPr lang="en-US" sz="1200" b="1" i="0" u="none" strike="noStrike" kern="1200" baseline="30000" dirty="0">
                          <a:solidFill>
                            <a:schemeClr val="tx1"/>
                          </a:solidFill>
                          <a:effectLst/>
                          <a:latin typeface="Avenir Next" panose="020B0503020202020204" pitchFamily="34" charset="0"/>
                          <a:ea typeface="+mn-ea"/>
                          <a:cs typeface="+mn-cs"/>
                        </a:rPr>
                        <a:t>, </a:t>
                      </a:r>
                      <a:r>
                        <a:rPr lang="en-US" sz="1200" b="1" i="0" u="none" strike="noStrike" kern="1200" dirty="0">
                          <a:solidFill>
                            <a:schemeClr val="tx1"/>
                          </a:solidFill>
                          <a:effectLst/>
                          <a:latin typeface="Avenir Next" panose="020B0503020202020204" pitchFamily="34" charset="0"/>
                          <a:ea typeface="+mn-ea"/>
                          <a:cs typeface="+mn-cs"/>
                        </a:rPr>
                        <a:t>2023  Page 3 of 5</a:t>
                      </a: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25601614"/>
                  </a:ext>
                </a:extLst>
              </a:tr>
              <a:tr h="2190841">
                <a:tc>
                  <a:txBody>
                    <a:bodyPr/>
                    <a:lstStyle/>
                    <a:p>
                      <a:pPr algn="ctr"/>
                      <a:endParaRPr lang="en-US" sz="2000" b="1" i="0" u="none" strike="noStrike" kern="1200" dirty="0">
                        <a:solidFill>
                          <a:schemeClr val="tx1"/>
                        </a:solidFill>
                        <a:effectLst/>
                        <a:latin typeface="Avenir Next" panose="020B0503020202020204" pitchFamily="34" charset="0"/>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5722" rtl="0" eaLnBrk="1" fontAlgn="auto" latinLnBrk="0" hangingPunct="1">
                        <a:lnSpc>
                          <a:spcPct val="100000"/>
                        </a:lnSpc>
                        <a:spcBef>
                          <a:spcPts val="0"/>
                        </a:spcBef>
                        <a:spcAft>
                          <a:spcPts val="0"/>
                        </a:spcAft>
                        <a:buClrTx/>
                        <a:buSzTx/>
                        <a:buFontTx/>
                        <a:buNone/>
                        <a:tabLst/>
                        <a:defRPr/>
                      </a:pPr>
                      <a:r>
                        <a:rPr lang="en-US" sz="1600" b="1" u="none" kern="1200" dirty="0">
                          <a:solidFill>
                            <a:schemeClr val="tx1"/>
                          </a:solidFill>
                          <a:effectLst/>
                          <a:latin typeface="Cambria" panose="02040503050406030204" pitchFamily="18" charset="0"/>
                          <a:ea typeface="Cambria" panose="02040503050406030204" pitchFamily="18" charset="0"/>
                          <a:cs typeface="+mn-cs"/>
                        </a:rPr>
                        <a:t>RAMBLING ROWDIES </a:t>
                      </a:r>
                      <a:br>
                        <a:rPr lang="en-US" sz="1600" b="1" u="none" kern="1200" dirty="0">
                          <a:solidFill>
                            <a:schemeClr val="tx1"/>
                          </a:solidFill>
                          <a:effectLst/>
                          <a:latin typeface="Cambria" panose="02040503050406030204" pitchFamily="18" charset="0"/>
                          <a:ea typeface="Cambria" panose="02040503050406030204" pitchFamily="18" charset="0"/>
                          <a:cs typeface="+mn-cs"/>
                        </a:rPr>
                      </a:br>
                      <a:r>
                        <a:rPr lang="en-US" sz="1600" b="1" u="none" kern="1200" dirty="0">
                          <a:solidFill>
                            <a:schemeClr val="tx1"/>
                          </a:solidFill>
                          <a:effectLst/>
                          <a:latin typeface="Cambria" panose="02040503050406030204" pitchFamily="18" charset="0"/>
                          <a:ea typeface="Cambria" panose="02040503050406030204" pitchFamily="18" charset="0"/>
                          <a:cs typeface="+mn-cs"/>
                        </a:rPr>
                        <a:t>GUYS NIGHT OUT </a:t>
                      </a:r>
                      <a:br>
                        <a:rPr lang="en-US" sz="1600" b="0" u="none" kern="1200" dirty="0">
                          <a:solidFill>
                            <a:schemeClr val="lt1"/>
                          </a:solidFill>
                          <a:effectLst/>
                          <a:latin typeface="Cambria" panose="02040503050406030204" pitchFamily="18" charset="0"/>
                          <a:ea typeface="Cambria" panose="02040503050406030204" pitchFamily="18" charset="0"/>
                          <a:cs typeface="+mn-cs"/>
                        </a:rPr>
                      </a:br>
                      <a:r>
                        <a:rPr lang="en-US" sz="1600" b="0" u="none" kern="1200" dirty="0">
                          <a:solidFill>
                            <a:schemeClr val="tx1"/>
                          </a:solidFill>
                          <a:effectLst/>
                          <a:latin typeface="Cambria" panose="02040503050406030204" pitchFamily="18" charset="0"/>
                          <a:ea typeface="Cambria" panose="02040503050406030204" pitchFamily="18" charset="0"/>
                          <a:cs typeface="+mn-cs"/>
                        </a:rPr>
                        <a:t>is the first Wednesday of each month! </a:t>
                      </a:r>
                      <a:br>
                        <a:rPr lang="en-US" sz="1600" b="0" u="none" kern="1200" dirty="0">
                          <a:solidFill>
                            <a:schemeClr val="tx1"/>
                          </a:solidFill>
                          <a:effectLst/>
                          <a:latin typeface="Cambria" panose="02040503050406030204" pitchFamily="18" charset="0"/>
                          <a:ea typeface="Cambria" panose="02040503050406030204" pitchFamily="18" charset="0"/>
                          <a:cs typeface="+mn-cs"/>
                        </a:rPr>
                      </a:br>
                      <a:r>
                        <a:rPr lang="en-US" sz="1600" b="0" u="none" kern="1200" dirty="0">
                          <a:solidFill>
                            <a:schemeClr val="tx1"/>
                          </a:solidFill>
                          <a:effectLst/>
                          <a:latin typeface="Cambria" panose="02040503050406030204" pitchFamily="18" charset="0"/>
                          <a:ea typeface="Cambria" panose="02040503050406030204" pitchFamily="18" charset="0"/>
                          <a:cs typeface="+mn-cs"/>
                        </a:rPr>
                        <a:t>Wednesday, April 5</a:t>
                      </a:r>
                      <a:r>
                        <a:rPr lang="en-US" sz="1600" b="0" u="none" kern="1200" baseline="30000" dirty="0">
                          <a:solidFill>
                            <a:schemeClr val="tx1"/>
                          </a:solidFill>
                          <a:effectLst/>
                          <a:latin typeface="Cambria" panose="02040503050406030204" pitchFamily="18" charset="0"/>
                          <a:ea typeface="Cambria" panose="02040503050406030204" pitchFamily="18" charset="0"/>
                          <a:cs typeface="+mn-cs"/>
                        </a:rPr>
                        <a:t>th</a:t>
                      </a:r>
                      <a:r>
                        <a:rPr lang="en-US" sz="1600" b="0" u="none" kern="1200" dirty="0">
                          <a:solidFill>
                            <a:schemeClr val="tx1"/>
                          </a:solidFill>
                          <a:effectLst/>
                          <a:latin typeface="Cambria" panose="02040503050406030204" pitchFamily="18" charset="0"/>
                          <a:ea typeface="Cambria" panose="02040503050406030204" pitchFamily="18" charset="0"/>
                          <a:cs typeface="+mn-cs"/>
                        </a:rPr>
                        <a:t> at 6:30 pm</a:t>
                      </a:r>
                      <a:br>
                        <a:rPr lang="en-US" sz="1600" b="0" u="none" kern="1200" dirty="0">
                          <a:solidFill>
                            <a:schemeClr val="tx1"/>
                          </a:solidFill>
                          <a:effectLst/>
                          <a:latin typeface="Cambria" panose="02040503050406030204" pitchFamily="18" charset="0"/>
                          <a:ea typeface="Cambria" panose="02040503050406030204" pitchFamily="18" charset="0"/>
                          <a:cs typeface="+mn-cs"/>
                        </a:rPr>
                      </a:br>
                      <a:r>
                        <a:rPr lang="en-US" sz="1600" b="0" u="none" kern="1200" dirty="0">
                          <a:solidFill>
                            <a:schemeClr val="tx1"/>
                          </a:solidFill>
                          <a:effectLst/>
                          <a:latin typeface="Cambria" panose="02040503050406030204" pitchFamily="18" charset="0"/>
                          <a:ea typeface="Cambria" panose="02040503050406030204" pitchFamily="18" charset="0"/>
                          <a:cs typeface="+mn-cs"/>
                        </a:rPr>
                        <a:t>at Blue Ridge Pizza </a:t>
                      </a:r>
                      <a:br>
                        <a:rPr lang="en-US" sz="1600" b="0" u="none" kern="1200" dirty="0">
                          <a:solidFill>
                            <a:schemeClr val="tx1"/>
                          </a:solidFill>
                          <a:effectLst/>
                          <a:latin typeface="Cambria" panose="02040503050406030204" pitchFamily="18" charset="0"/>
                          <a:ea typeface="Cambria" panose="02040503050406030204" pitchFamily="18" charset="0"/>
                          <a:cs typeface="+mn-cs"/>
                        </a:rPr>
                      </a:br>
                      <a:r>
                        <a:rPr lang="en-US" sz="1600" b="0" u="none" kern="1200" dirty="0">
                          <a:solidFill>
                            <a:schemeClr val="tx1"/>
                          </a:solidFill>
                          <a:effectLst/>
                          <a:latin typeface="Cambria" panose="02040503050406030204" pitchFamily="18" charset="0"/>
                          <a:ea typeface="Cambria" panose="02040503050406030204" pitchFamily="18" charset="0"/>
                          <a:cs typeface="+mn-cs"/>
                        </a:rPr>
                        <a:t>6336 Brevard Rd in Etowah</a:t>
                      </a:r>
                      <a:br>
                        <a:rPr lang="en-US" sz="1600" b="0" u="none" kern="1200" dirty="0">
                          <a:solidFill>
                            <a:schemeClr val="tx1"/>
                          </a:solidFill>
                          <a:effectLst/>
                          <a:latin typeface="Cambria" panose="02040503050406030204" pitchFamily="18" charset="0"/>
                          <a:ea typeface="Cambria" panose="02040503050406030204" pitchFamily="18" charset="0"/>
                          <a:cs typeface="+mn-cs"/>
                        </a:rPr>
                      </a:br>
                      <a:r>
                        <a:rPr lang="en-US" sz="1600" b="0" u="none" kern="1200" dirty="0">
                          <a:solidFill>
                            <a:schemeClr val="tx1"/>
                          </a:solidFill>
                          <a:effectLst/>
                          <a:latin typeface="Cambria" panose="02040503050406030204" pitchFamily="18" charset="0"/>
                          <a:ea typeface="Cambria" panose="02040503050406030204" pitchFamily="18" charset="0"/>
                          <a:cs typeface="+mn-cs"/>
                        </a:rPr>
                        <a:t>Contact Matt to rsvp </a:t>
                      </a:r>
                      <a:br>
                        <a:rPr lang="en-US" sz="1600" b="0" u="none" kern="1200" dirty="0">
                          <a:solidFill>
                            <a:schemeClr val="tx1"/>
                          </a:solidFill>
                          <a:effectLst/>
                          <a:latin typeface="Cambria" panose="02040503050406030204" pitchFamily="18" charset="0"/>
                          <a:ea typeface="Cambria" panose="02040503050406030204" pitchFamily="18" charset="0"/>
                          <a:cs typeface="+mn-cs"/>
                        </a:rPr>
                      </a:br>
                      <a:r>
                        <a:rPr lang="en-US" sz="1600" b="0" u="none" kern="1200" dirty="0">
                          <a:solidFill>
                            <a:schemeClr val="tx1"/>
                          </a:solidFill>
                          <a:effectLst/>
                          <a:latin typeface="Cambria" panose="02040503050406030204" pitchFamily="18" charset="0"/>
                          <a:ea typeface="Cambria" panose="02040503050406030204" pitchFamily="18" charset="0"/>
                          <a:cs typeface="+mn-cs"/>
                          <a:hlinkClick r:id="rId3"/>
                        </a:rPr>
                        <a:t>mattheller2668@gmail.com</a:t>
                      </a:r>
                      <a:endParaRPr lang="en-US" sz="2000" b="1" i="0" u="none" strike="noStrike" kern="1200" dirty="0">
                        <a:solidFill>
                          <a:schemeClr val="tx1"/>
                        </a:solidFill>
                        <a:effectLst/>
                        <a:latin typeface="Avenir Next" panose="020B0503020202020204" pitchFamily="34" charset="0"/>
                        <a:ea typeface="+mn-ea"/>
                        <a:cs typeface="+mn-cs"/>
                      </a:endParaRPr>
                    </a:p>
                  </a:txBody>
                  <a:tcPr marL="100584" marR="100584" marT="50292" marB="5029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7541631"/>
                  </a:ext>
                </a:extLst>
              </a:tr>
              <a:tr h="2557642">
                <a:tc>
                  <a:txBody>
                    <a:bodyPr/>
                    <a:lstStyle/>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chemeClr val="tx1"/>
                          </a:solidFill>
                          <a:effectLst/>
                          <a:latin typeface="Avenir Next" panose="020B0503020202020204" pitchFamily="34" charset="0"/>
                          <a:ea typeface="+mn-ea"/>
                          <a:cs typeface="+mn-cs"/>
                        </a:rPr>
                        <a:t>April Ladies Lunch Bunch will be at </a:t>
                      </a:r>
                      <a:br>
                        <a:rPr lang="en-US" sz="1600" b="0" i="0" u="none" strike="noStrike" kern="1200" dirty="0">
                          <a:solidFill>
                            <a:schemeClr val="tx1"/>
                          </a:solidFill>
                          <a:effectLst/>
                          <a:latin typeface="Avenir Next" panose="020B0503020202020204" pitchFamily="34" charset="0"/>
                          <a:ea typeface="+mn-ea"/>
                          <a:cs typeface="+mn-cs"/>
                        </a:rPr>
                      </a:br>
                      <a:r>
                        <a:rPr lang="en-US" sz="1600" b="0" i="0" u="none" strike="noStrike" kern="1200" dirty="0">
                          <a:solidFill>
                            <a:schemeClr val="tx1"/>
                          </a:solidFill>
                          <a:effectLst/>
                          <a:latin typeface="Avenir Next" panose="020B0503020202020204" pitchFamily="34" charset="0"/>
                          <a:ea typeface="+mn-ea"/>
                          <a:cs typeface="+mn-cs"/>
                        </a:rPr>
                        <a:t> </a:t>
                      </a:r>
                      <a:r>
                        <a:rPr lang="en-US" sz="1600" b="1" i="0" u="none" strike="noStrike" kern="1200" dirty="0">
                          <a:solidFill>
                            <a:schemeClr val="tx1"/>
                          </a:solidFill>
                          <a:effectLst/>
                          <a:latin typeface="Avenir Next" panose="020B0503020202020204" pitchFamily="34" charset="0"/>
                          <a:ea typeface="+mn-ea"/>
                          <a:cs typeface="+mn-cs"/>
                        </a:rPr>
                        <a:t>Eagle Bar &amp; Grill at Cummings Cove</a:t>
                      </a:r>
                      <a:br>
                        <a:rPr lang="en-US" sz="1400" b="1" i="0" u="none" strike="noStrike" kern="1200" dirty="0">
                          <a:solidFill>
                            <a:schemeClr val="tx1"/>
                          </a:solidFill>
                          <a:effectLst/>
                          <a:latin typeface="Avenir Next" panose="020B0503020202020204" pitchFamily="34" charset="0"/>
                          <a:ea typeface="+mn-ea"/>
                          <a:cs typeface="+mn-cs"/>
                        </a:rPr>
                      </a:br>
                      <a:br>
                        <a:rPr lang="en-US" sz="1400" b="1" i="0" u="none" strike="noStrike" kern="1200" dirty="0">
                          <a:solidFill>
                            <a:schemeClr val="tx1"/>
                          </a:solidFill>
                          <a:effectLst/>
                          <a:latin typeface="Avenir Next" panose="020B0503020202020204" pitchFamily="34" charset="0"/>
                          <a:ea typeface="+mn-ea"/>
                          <a:cs typeface="+mn-cs"/>
                        </a:rPr>
                      </a:br>
                      <a:r>
                        <a:rPr lang="en-US" sz="1400" b="1" i="0" u="none" strike="noStrike" kern="1200" dirty="0">
                          <a:solidFill>
                            <a:schemeClr val="tx1"/>
                          </a:solidFill>
                          <a:effectLst/>
                          <a:latin typeface="Avenir Next" panose="020B0503020202020204" pitchFamily="34" charset="0"/>
                          <a:ea typeface="+mn-ea"/>
                          <a:cs typeface="+mn-cs"/>
                        </a:rPr>
                        <a:t>Wednesday, April 12</a:t>
                      </a:r>
                      <a:r>
                        <a:rPr lang="en-US" sz="1400" b="1" i="0" u="none" strike="noStrike" kern="1200" baseline="30000" dirty="0">
                          <a:solidFill>
                            <a:schemeClr val="tx1"/>
                          </a:solidFill>
                          <a:effectLst/>
                          <a:latin typeface="Avenir Next" panose="020B0503020202020204" pitchFamily="34" charset="0"/>
                          <a:ea typeface="+mn-ea"/>
                          <a:cs typeface="+mn-cs"/>
                        </a:rPr>
                        <a:t>th</a:t>
                      </a:r>
                      <a:r>
                        <a:rPr lang="en-US" sz="1400" b="1" i="0" u="none" strike="noStrike" kern="1200" dirty="0">
                          <a:solidFill>
                            <a:schemeClr val="tx1"/>
                          </a:solidFill>
                          <a:effectLst/>
                          <a:latin typeface="Avenir Next" panose="020B0503020202020204" pitchFamily="34" charset="0"/>
                          <a:ea typeface="+mn-ea"/>
                          <a:cs typeface="+mn-cs"/>
                        </a:rPr>
                        <a:t> at NOON</a:t>
                      </a:r>
                      <a:endParaRPr lang="en-US" sz="1400" b="1" i="0" u="none" strike="noStrike" kern="1200" baseline="30000" dirty="0">
                        <a:solidFill>
                          <a:schemeClr val="tx1"/>
                        </a:solidFill>
                        <a:effectLst/>
                        <a:latin typeface="Avenir Next" panose="020B0503020202020204" pitchFamily="34" charset="0"/>
                        <a:ea typeface="+mn-ea"/>
                        <a:cs typeface="+mn-cs"/>
                      </a:endParaRPr>
                    </a:p>
                    <a:p>
                      <a:pPr algn="ctr" fontAlgn="base"/>
                      <a:r>
                        <a:rPr lang="en-US" sz="1400" b="1" i="0" kern="1200" dirty="0">
                          <a:solidFill>
                            <a:schemeClr val="dk1"/>
                          </a:solidFill>
                          <a:effectLst/>
                          <a:latin typeface="+mn-lt"/>
                          <a:ea typeface="+mn-ea"/>
                          <a:cs typeface="+mn-cs"/>
                        </a:rPr>
                        <a:t>925 Lake Ledge Court</a:t>
                      </a:r>
                    </a:p>
                    <a:p>
                      <a:pPr algn="ctr" fontAlgn="base"/>
                      <a:r>
                        <a:rPr lang="en-US" sz="1400" b="1" i="0" kern="1200" dirty="0">
                          <a:solidFill>
                            <a:schemeClr val="dk1"/>
                          </a:solidFill>
                          <a:effectLst/>
                          <a:latin typeface="+mn-lt"/>
                          <a:ea typeface="+mn-ea"/>
                          <a:cs typeface="+mn-cs"/>
                        </a:rPr>
                        <a:t>Hendersonville, NC 28739</a:t>
                      </a:r>
                    </a:p>
                    <a:p>
                      <a:pPr algn="ctr"/>
                      <a:r>
                        <a:rPr lang="en-US" sz="1400" b="1" i="0" u="none" kern="1200" dirty="0">
                          <a:solidFill>
                            <a:schemeClr val="tx1"/>
                          </a:solidFill>
                          <a:effectLst/>
                          <a:latin typeface="+mn-lt"/>
                          <a:ea typeface="+mn-ea"/>
                          <a:cs typeface="+mn-cs"/>
                        </a:rPr>
                        <a:t>Menu</a:t>
                      </a:r>
                      <a:r>
                        <a:rPr lang="en-US" sz="1400" b="0" i="0" u="none" kern="1200" dirty="0">
                          <a:solidFill>
                            <a:schemeClr val="tx1"/>
                          </a:solidFill>
                          <a:effectLst/>
                          <a:latin typeface="+mn-lt"/>
                          <a:ea typeface="+mn-ea"/>
                          <a:cs typeface="+mn-cs"/>
                        </a:rPr>
                        <a:t> </a:t>
                      </a:r>
                      <a:r>
                        <a:rPr lang="en-US" sz="1400" b="0" i="0" u="none" kern="1200" dirty="0">
                          <a:solidFill>
                            <a:schemeClr val="tx1"/>
                          </a:solidFill>
                          <a:effectLst/>
                          <a:latin typeface="+mn-lt"/>
                          <a:ea typeface="+mn-ea"/>
                          <a:cs typeface="+mn-cs"/>
                          <a:hlinkClick r:id="rId4"/>
                        </a:rPr>
                        <a:t>click HERE</a:t>
                      </a:r>
                      <a:br>
                        <a:rPr lang="en-US" sz="1400" b="1" i="0" u="none" kern="1200" dirty="0">
                          <a:solidFill>
                            <a:schemeClr val="tx1"/>
                          </a:solidFill>
                          <a:effectLst/>
                          <a:latin typeface="+mn-lt"/>
                          <a:ea typeface="+mn-ea"/>
                          <a:cs typeface="+mn-cs"/>
                        </a:rPr>
                      </a:br>
                      <a:r>
                        <a:rPr lang="en-US" sz="1400" b="1" i="0" u="none" kern="1200" dirty="0">
                          <a:solidFill>
                            <a:schemeClr val="tx1"/>
                          </a:solidFill>
                          <a:effectLst/>
                          <a:latin typeface="+mn-lt"/>
                          <a:ea typeface="+mn-ea"/>
                          <a:cs typeface="+mn-cs"/>
                        </a:rPr>
                        <a:t>Restaurant Phone: </a:t>
                      </a:r>
                      <a:r>
                        <a:rPr lang="en-US" sz="1400" b="0" i="0" u="none" strike="noStrike" kern="1200" dirty="0">
                          <a:solidFill>
                            <a:schemeClr val="dk1"/>
                          </a:solidFill>
                          <a:effectLst/>
                          <a:latin typeface="+mn-lt"/>
                          <a:ea typeface="+mn-ea"/>
                          <a:cs typeface="+mn-cs"/>
                        </a:rPr>
                        <a:t>828-702-3613</a:t>
                      </a:r>
                      <a:br>
                        <a:rPr lang="en-US" sz="1400" kern="1200" dirty="0">
                          <a:solidFill>
                            <a:schemeClr val="dk1"/>
                          </a:solidFill>
                          <a:effectLst/>
                          <a:latin typeface="+mn-lt"/>
                          <a:ea typeface="+mn-ea"/>
                          <a:cs typeface="+mn-cs"/>
                        </a:rPr>
                      </a:br>
                      <a:r>
                        <a:rPr lang="en-US" sz="1400" dirty="0"/>
                        <a:t>  RSVP by April 10</a:t>
                      </a:r>
                      <a:r>
                        <a:rPr lang="en-US" sz="1400" baseline="30000" dirty="0"/>
                        <a:t>th</a:t>
                      </a:r>
                      <a:r>
                        <a:rPr lang="en-US" sz="1400" dirty="0"/>
                        <a:t> to the HOA secretary via email at </a:t>
                      </a:r>
                      <a:r>
                        <a:rPr lang="en-US" sz="1400" kern="1200" dirty="0">
                          <a:solidFill>
                            <a:schemeClr val="dk1"/>
                          </a:solidFill>
                          <a:effectLst/>
                          <a:latin typeface="+mn-lt"/>
                          <a:ea typeface="+mn-ea"/>
                          <a:cs typeface="+mn-cs"/>
                          <a:hlinkClick r:id="rId5"/>
                        </a:rPr>
                        <a:t>Linda@stampingschool.com</a:t>
                      </a:r>
                      <a:endParaRPr lang="en-US" sz="1500" b="1" i="0" u="none" strike="noStrike" kern="1200" dirty="0">
                        <a:solidFill>
                          <a:schemeClr val="tx1"/>
                        </a:solidFill>
                        <a:effectLst/>
                        <a:latin typeface="Avenir Next" panose="020B0503020202020204" pitchFamily="34" charset="0"/>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500" b="1" i="0" u="none" strike="noStrike" kern="1200" dirty="0">
                        <a:solidFill>
                          <a:schemeClr val="tx1"/>
                        </a:solidFill>
                        <a:effectLst/>
                        <a:latin typeface="Avenir Next" panose="020B0503020202020204" pitchFamily="34" charset="0"/>
                        <a:ea typeface="+mn-ea"/>
                        <a:cs typeface="+mn-cs"/>
                      </a:endParaRPr>
                    </a:p>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1500" b="1" i="0" u="none" strike="noStrike" kern="1200" dirty="0">
                          <a:solidFill>
                            <a:schemeClr val="tx1"/>
                          </a:solidFill>
                          <a:effectLst/>
                          <a:latin typeface="Avenir Next" panose="020B0503020202020204" pitchFamily="34" charset="0"/>
                          <a:ea typeface="+mn-ea"/>
                          <a:cs typeface="+mn-cs"/>
                        </a:rPr>
                      </a:br>
                      <a:endParaRPr lang="en-US" sz="1500" b="0" i="0" u="none" strike="noStrike" kern="1200" dirty="0">
                        <a:solidFill>
                          <a:schemeClr val="tx1"/>
                        </a:solidFill>
                        <a:effectLst/>
                        <a:latin typeface="Avenir Next" panose="020B0503020202020204" pitchFamily="34" charset="0"/>
                        <a:ea typeface="+mn-ea"/>
                        <a:cs typeface="+mn-cs"/>
                      </a:endParaRPr>
                    </a:p>
                  </a:txBody>
                  <a:tcPr marL="100584" marR="100584" marT="50292" marB="5029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9978701"/>
                  </a:ext>
                </a:extLst>
              </a:tr>
              <a:tr h="4031335">
                <a:tc gridSpan="2">
                  <a:txBody>
                    <a:bodyPr/>
                    <a:lstStyle/>
                    <a:p>
                      <a:pPr algn="ctr"/>
                      <a:br>
                        <a:rPr lang="en-US" sz="1400" b="0" i="0" kern="1200" dirty="0">
                          <a:solidFill>
                            <a:schemeClr val="dk1"/>
                          </a:solidFill>
                          <a:effectLst/>
                          <a:latin typeface="Arial" panose="020B0604020202020204" pitchFamily="34" charset="0"/>
                          <a:ea typeface="+mn-ea"/>
                          <a:cs typeface="Arial" panose="020B0604020202020204" pitchFamily="34" charset="0"/>
                        </a:rPr>
                      </a:br>
                      <a:br>
                        <a:rPr lang="en-US" sz="1400" b="0" i="0" kern="1200" dirty="0">
                          <a:solidFill>
                            <a:schemeClr val="dk1"/>
                          </a:solidFill>
                          <a:effectLst/>
                          <a:latin typeface="Arial" panose="020B0604020202020204" pitchFamily="34" charset="0"/>
                          <a:ea typeface="+mn-ea"/>
                          <a:cs typeface="Arial" panose="020B0604020202020204" pitchFamily="34" charset="0"/>
                        </a:rPr>
                      </a:br>
                      <a:br>
                        <a:rPr lang="en-US" sz="1400" b="0" i="0" kern="1200" dirty="0">
                          <a:solidFill>
                            <a:schemeClr val="dk1"/>
                          </a:solidFill>
                          <a:effectLst/>
                          <a:latin typeface="Arial" panose="020B0604020202020204" pitchFamily="34" charset="0"/>
                          <a:ea typeface="+mn-ea"/>
                          <a:cs typeface="Arial" panose="020B0604020202020204" pitchFamily="34" charset="0"/>
                        </a:rPr>
                      </a:br>
                      <a:br>
                        <a:rPr lang="en-US" sz="1400" b="0" i="0" kern="1200" dirty="0">
                          <a:solidFill>
                            <a:schemeClr val="dk1"/>
                          </a:solidFill>
                          <a:effectLst/>
                          <a:latin typeface="Arial" panose="020B0604020202020204" pitchFamily="34" charset="0"/>
                          <a:ea typeface="+mn-ea"/>
                          <a:cs typeface="Arial" panose="020B0604020202020204" pitchFamily="34" charset="0"/>
                        </a:rPr>
                      </a:br>
                      <a:br>
                        <a:rPr lang="en-US" sz="1400" b="0" i="0" kern="1200" dirty="0">
                          <a:solidFill>
                            <a:schemeClr val="dk1"/>
                          </a:solidFill>
                          <a:effectLst/>
                          <a:latin typeface="Arial" panose="020B0604020202020204" pitchFamily="34" charset="0"/>
                          <a:ea typeface="+mn-ea"/>
                          <a:cs typeface="Arial" panose="020B0604020202020204" pitchFamily="34" charset="0"/>
                        </a:rPr>
                      </a:br>
                      <a:br>
                        <a:rPr lang="en-US" sz="1400" b="0" i="0" kern="1200" dirty="0">
                          <a:solidFill>
                            <a:schemeClr val="dk1"/>
                          </a:solidFill>
                          <a:effectLst/>
                          <a:latin typeface="Arial" panose="020B0604020202020204" pitchFamily="34" charset="0"/>
                          <a:ea typeface="+mn-ea"/>
                          <a:cs typeface="Arial" panose="020B0604020202020204" pitchFamily="34" charset="0"/>
                        </a:rPr>
                      </a:br>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a:br>
                        <a:rPr lang="en-US" sz="1400" b="0" i="0" kern="1200" dirty="0">
                          <a:solidFill>
                            <a:schemeClr val="dk1"/>
                          </a:solidFill>
                          <a:effectLst/>
                          <a:latin typeface="Arial" panose="020B0604020202020204" pitchFamily="34" charset="0"/>
                          <a:ea typeface="+mn-ea"/>
                          <a:cs typeface="Arial" panose="020B0604020202020204" pitchFamily="34" charset="0"/>
                        </a:rPr>
                      </a:br>
                      <a:endParaRPr lang="en-US" sz="1600" b="1" dirty="0"/>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29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i="0" u="none" strike="noStrike" kern="1200" dirty="0">
                        <a:solidFill>
                          <a:schemeClr val="tx1"/>
                        </a:solidFill>
                        <a:effectLst/>
                        <a:latin typeface="Avenir Next" panose="020B0503020202020204" pitchFamily="34" charset="0"/>
                        <a:ea typeface="+mn-ea"/>
                        <a:cs typeface="+mn-cs"/>
                      </a:endParaRPr>
                    </a:p>
                  </a:txBody>
                  <a:tcPr marL="100584" marR="100584" marT="50292" marB="5029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8201149"/>
                  </a:ext>
                </a:extLst>
              </a:tr>
            </a:tbl>
          </a:graphicData>
        </a:graphic>
      </p:graphicFrame>
      <p:pic>
        <p:nvPicPr>
          <p:cNvPr id="1025" name="Picture 1" descr="age1image38259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5714"/>
            <a:ext cx="7510017" cy="9401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AE2213C-2C10-6B4E-EBBA-16989552E2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6555" y="1447800"/>
            <a:ext cx="3635905" cy="1767454"/>
          </a:xfrm>
          <a:prstGeom prst="rect">
            <a:avLst/>
          </a:prstGeom>
        </p:spPr>
      </p:pic>
      <p:pic>
        <p:nvPicPr>
          <p:cNvPr id="8" name="Picture 7">
            <a:extLst>
              <a:ext uri="{FF2B5EF4-FFF2-40B4-BE49-F238E27FC236}">
                <a16:creationId xmlns:a16="http://schemas.microsoft.com/office/drawing/2014/main" id="{21E5E419-B426-220E-BD96-696C37CE8BAA}"/>
              </a:ext>
            </a:extLst>
          </p:cNvPr>
          <p:cNvPicPr>
            <a:picLocks noChangeAspect="1"/>
          </p:cNvPicPr>
          <p:nvPr/>
        </p:nvPicPr>
        <p:blipFill>
          <a:blip r:embed="rId8"/>
          <a:stretch>
            <a:fillRect/>
          </a:stretch>
        </p:blipFill>
        <p:spPr>
          <a:xfrm>
            <a:off x="4038600" y="3535817"/>
            <a:ext cx="3328299" cy="2172879"/>
          </a:xfrm>
          <a:prstGeom prst="rect">
            <a:avLst/>
          </a:prstGeom>
        </p:spPr>
      </p:pic>
      <p:pic>
        <p:nvPicPr>
          <p:cNvPr id="4" name="Picture 3">
            <a:extLst>
              <a:ext uri="{FF2B5EF4-FFF2-40B4-BE49-F238E27FC236}">
                <a16:creationId xmlns:a16="http://schemas.microsoft.com/office/drawing/2014/main" id="{CD0F6902-83FD-4E1B-D5DB-5EA38C9B1338}"/>
              </a:ext>
            </a:extLst>
          </p:cNvPr>
          <p:cNvPicPr>
            <a:picLocks noChangeAspect="1"/>
          </p:cNvPicPr>
          <p:nvPr/>
        </p:nvPicPr>
        <p:blipFill>
          <a:blip r:embed="rId9"/>
          <a:stretch>
            <a:fillRect/>
          </a:stretch>
        </p:blipFill>
        <p:spPr>
          <a:xfrm>
            <a:off x="187143" y="6038683"/>
            <a:ext cx="3287436" cy="2286000"/>
          </a:xfrm>
          <a:prstGeom prst="rect">
            <a:avLst/>
          </a:prstGeom>
        </p:spPr>
      </p:pic>
      <p:sp>
        <p:nvSpPr>
          <p:cNvPr id="5" name="TextBox 4">
            <a:extLst>
              <a:ext uri="{FF2B5EF4-FFF2-40B4-BE49-F238E27FC236}">
                <a16:creationId xmlns:a16="http://schemas.microsoft.com/office/drawing/2014/main" id="{5689D3CD-0940-62DA-4E9C-81F2E4258ED6}"/>
              </a:ext>
            </a:extLst>
          </p:cNvPr>
          <p:cNvSpPr txBox="1"/>
          <p:nvPr/>
        </p:nvSpPr>
        <p:spPr>
          <a:xfrm>
            <a:off x="3547422" y="6008511"/>
            <a:ext cx="4034603" cy="4039567"/>
          </a:xfrm>
          <a:prstGeom prst="rect">
            <a:avLst/>
          </a:prstGeom>
          <a:noFill/>
        </p:spPr>
        <p:txBody>
          <a:bodyPr wrap="square" rtlCol="0">
            <a:spAutoFit/>
          </a:bodyPr>
          <a:lstStyle/>
          <a:p>
            <a:r>
              <a:rPr lang="en-US" sz="1350" b="1" dirty="0"/>
              <a:t>The bears are out and about the neighborhood!  </a:t>
            </a:r>
          </a:p>
          <a:p>
            <a:r>
              <a:rPr lang="en-US" sz="1350" dirty="0"/>
              <a:t>We have heard several reports of hungry bears knocking down bird feeders and tipping over garbage cans.  Here are a few tips to keep you and our pets safe during bear cub season: </a:t>
            </a:r>
            <a:br>
              <a:rPr lang="en-US" sz="1350" dirty="0"/>
            </a:br>
            <a:r>
              <a:rPr lang="en-US" sz="1350" dirty="0"/>
              <a:t>  - put your lidded, secured trash cans out the morning of trash pick up, not the night before. </a:t>
            </a:r>
            <a:br>
              <a:rPr lang="en-US" sz="1350" dirty="0"/>
            </a:br>
            <a:r>
              <a:rPr lang="en-US" sz="1350" dirty="0"/>
              <a:t>- Bears love bird seed, suet and humming bird nectar! </a:t>
            </a:r>
            <a:br>
              <a:rPr lang="en-US" sz="1350" dirty="0"/>
            </a:br>
            <a:r>
              <a:rPr lang="en-US" sz="1350" dirty="0"/>
              <a:t>Bring in your feeders at night.  Don’t store bird seed or other food on your screen porch where they can smell it and break in.</a:t>
            </a:r>
            <a:br>
              <a:rPr lang="en-US" sz="1350" dirty="0"/>
            </a:br>
            <a:r>
              <a:rPr lang="en-US" sz="1350" dirty="0"/>
              <a:t>- If you happen upon a bear, stay calm and do not run.  Stand your ground, talk loudly in a lower tone, slowly wave your arms to become large.  If you encounter a mama bear and cubs, it’s not the time to try to get a photo (although we are tempted).  If she thinks you are a danger, she will protect her cubs.  Always have your cell phone with you when walking alone to call for help.</a:t>
            </a:r>
            <a:endParaRPr lang="en-US" sz="1400" dirty="0"/>
          </a:p>
        </p:txBody>
      </p:sp>
      <p:sp>
        <p:nvSpPr>
          <p:cNvPr id="9" name="TextBox 8">
            <a:extLst>
              <a:ext uri="{FF2B5EF4-FFF2-40B4-BE49-F238E27FC236}">
                <a16:creationId xmlns:a16="http://schemas.microsoft.com/office/drawing/2014/main" id="{BFE5384F-ADD9-5B74-FC9D-233CDA9CF084}"/>
              </a:ext>
            </a:extLst>
          </p:cNvPr>
          <p:cNvSpPr txBox="1"/>
          <p:nvPr/>
        </p:nvSpPr>
        <p:spPr>
          <a:xfrm>
            <a:off x="159385" y="8701285"/>
            <a:ext cx="3281292" cy="784830"/>
          </a:xfrm>
          <a:prstGeom prst="rect">
            <a:avLst/>
          </a:prstGeom>
          <a:solidFill>
            <a:schemeClr val="bg2">
              <a:lumMod val="90000"/>
            </a:schemeClr>
          </a:solidFill>
        </p:spPr>
        <p:txBody>
          <a:bodyPr wrap="square" rtlCol="0">
            <a:spAutoFit/>
          </a:bodyPr>
          <a:lstStyle/>
          <a:p>
            <a:pPr algn="ctr"/>
            <a:r>
              <a:rPr lang="en-US" sz="1500" dirty="0"/>
              <a:t>See more bear safety tips at </a:t>
            </a:r>
          </a:p>
          <a:p>
            <a:pPr algn="ctr"/>
            <a:r>
              <a:rPr lang="en-US" sz="1500" dirty="0">
                <a:hlinkClick r:id="rId10"/>
              </a:rPr>
              <a:t>https://www.asheville.com/news/2023/03/staying-safe-around-bears/</a:t>
            </a:r>
            <a:endParaRPr lang="en-US" sz="1500" dirty="0"/>
          </a:p>
        </p:txBody>
      </p:sp>
    </p:spTree>
    <p:extLst>
      <p:ext uri="{BB962C8B-B14F-4D97-AF65-F5344CB8AC3E}">
        <p14:creationId xmlns:p14="http://schemas.microsoft.com/office/powerpoint/2010/main" val="894228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A099F9B-3F0D-A844-804E-5A82147CF34C}"/>
              </a:ext>
            </a:extLst>
          </p:cNvPr>
          <p:cNvGraphicFramePr>
            <a:graphicFrameLocks noGrp="1"/>
          </p:cNvGraphicFramePr>
          <p:nvPr>
            <p:extLst>
              <p:ext uri="{D42A27DB-BD31-4B8C-83A1-F6EECF244321}">
                <p14:modId xmlns:p14="http://schemas.microsoft.com/office/powerpoint/2010/main" val="3950298163"/>
              </p:ext>
            </p:extLst>
          </p:nvPr>
        </p:nvGraphicFramePr>
        <p:xfrm>
          <a:off x="137160" y="1066800"/>
          <a:ext cx="7498080" cy="8955024"/>
        </p:xfrm>
        <a:graphic>
          <a:graphicData uri="http://schemas.openxmlformats.org/drawingml/2006/table">
            <a:tbl>
              <a:tblPr firstRow="1" bandRow="1">
                <a:tableStyleId>{5C22544A-7EE6-4342-B048-85BDC9FD1C3A}</a:tableStyleId>
              </a:tblPr>
              <a:tblGrid>
                <a:gridCol w="3749040">
                  <a:extLst>
                    <a:ext uri="{9D8B030D-6E8A-4147-A177-3AD203B41FA5}">
                      <a16:colId xmlns:a16="http://schemas.microsoft.com/office/drawing/2014/main" val="624150061"/>
                    </a:ext>
                  </a:extLst>
                </a:gridCol>
                <a:gridCol w="3749040">
                  <a:extLst>
                    <a:ext uri="{9D8B030D-6E8A-4147-A177-3AD203B41FA5}">
                      <a16:colId xmlns:a16="http://schemas.microsoft.com/office/drawing/2014/main" val="4187896099"/>
                    </a:ext>
                  </a:extLst>
                </a:gridCol>
              </a:tblGrid>
              <a:tr h="316857">
                <a:tc gridSpan="2">
                  <a:txBody>
                    <a:bodyPr/>
                    <a:lstStyle/>
                    <a:p>
                      <a:pPr marL="0" marR="0" lvl="0" indent="0" algn="r" defTabSz="914293"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chemeClr val="tx1"/>
                          </a:solidFill>
                          <a:effectLst/>
                          <a:latin typeface="Avenir Next" panose="020B0503020202020204" pitchFamily="34" charset="0"/>
                          <a:ea typeface="+mn-ea"/>
                          <a:cs typeface="+mn-cs"/>
                        </a:rPr>
                        <a:t>April 3rd,  2023  Page 4 of 5</a:t>
                      </a: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25601614"/>
                  </a:ext>
                </a:extLst>
              </a:tr>
              <a:tr h="7988943">
                <a:tc>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endParaRPr lang="en-US" sz="1400" dirty="0"/>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algn="ctr" fontAlgn="base"/>
                      <a:br>
                        <a:rPr lang="en-US" sz="1400" b="0" i="0" kern="1200" dirty="0">
                          <a:solidFill>
                            <a:schemeClr val="dk1"/>
                          </a:solidFill>
                          <a:effectLst/>
                          <a:latin typeface="Arial" panose="020B0604020202020204" pitchFamily="34" charset="0"/>
                          <a:ea typeface="+mn-ea"/>
                          <a:cs typeface="Arial" panose="020B0604020202020204" pitchFamily="34" charset="0"/>
                        </a:rPr>
                      </a:br>
                      <a:br>
                        <a:rPr lang="en-US" sz="1400" b="0" i="0" kern="1200" dirty="0">
                          <a:solidFill>
                            <a:schemeClr val="dk1"/>
                          </a:solidFill>
                          <a:effectLst/>
                          <a:latin typeface="Arial" panose="020B0604020202020204" pitchFamily="34" charset="0"/>
                          <a:ea typeface="+mn-ea"/>
                          <a:cs typeface="Arial" panose="020B0604020202020204" pitchFamily="34" charset="0"/>
                        </a:rPr>
                      </a:br>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0" i="0" kern="1200" dirty="0">
                        <a:solidFill>
                          <a:schemeClr val="dk1"/>
                        </a:solidFill>
                        <a:effectLst/>
                        <a:latin typeface="Arial" panose="020B0604020202020204" pitchFamily="34" charset="0"/>
                        <a:ea typeface="+mn-ea"/>
                        <a:cs typeface="Arial" panose="020B0604020202020204" pitchFamily="34" charset="0"/>
                      </a:endParaRPr>
                    </a:p>
                    <a:p>
                      <a:pPr algn="ctr" fontAlgn="base"/>
                      <a:endParaRPr lang="en-US" sz="1400" b="1" i="0" kern="1200" dirty="0">
                        <a:solidFill>
                          <a:schemeClr val="dk1"/>
                        </a:solidFill>
                        <a:effectLst/>
                        <a:latin typeface="Arial" panose="020B0604020202020204" pitchFamily="34" charset="0"/>
                        <a:ea typeface="+mn-ea"/>
                        <a:cs typeface="Arial" panose="020B0604020202020204" pitchFamily="34" charset="0"/>
                      </a:endParaRPr>
                    </a:p>
                    <a:p>
                      <a:pPr marL="0" marR="0" lvl="0" indent="0" algn="ctr" defTabSz="1005722" rtl="0" eaLnBrk="1" fontAlgn="base" latinLnBrk="0" hangingPunct="1">
                        <a:lnSpc>
                          <a:spcPct val="100000"/>
                        </a:lnSpc>
                        <a:spcBef>
                          <a:spcPts val="0"/>
                        </a:spcBef>
                        <a:spcAft>
                          <a:spcPts val="0"/>
                        </a:spcAft>
                        <a:buClrTx/>
                        <a:buSzTx/>
                        <a:buFontTx/>
                        <a:buNone/>
                        <a:tabLst/>
                        <a:defRPr/>
                      </a:pPr>
                      <a:r>
                        <a:rPr lang="en-US" sz="1400" b="1" dirty="0"/>
                        <a:t> We have heard of phone call scams </a:t>
                      </a:r>
                      <a:br>
                        <a:rPr lang="en-US" sz="1400" b="1" dirty="0"/>
                      </a:br>
                      <a:r>
                        <a:rPr lang="en-US" sz="1400" b="0" dirty="0"/>
                        <a:t>but the scammers are getting better at tricking us!  Beware of the following email scams:</a:t>
                      </a:r>
                    </a:p>
                    <a:p>
                      <a:pPr marL="0" marR="0" lvl="0" indent="0" algn="ctr" defTabSz="1005722" rtl="0" eaLnBrk="1" fontAlgn="base" latinLnBrk="0" hangingPunct="1">
                        <a:lnSpc>
                          <a:spcPct val="100000"/>
                        </a:lnSpc>
                        <a:spcBef>
                          <a:spcPts val="0"/>
                        </a:spcBef>
                        <a:spcAft>
                          <a:spcPts val="0"/>
                        </a:spcAft>
                        <a:buClrTx/>
                        <a:buSzTx/>
                        <a:buFontTx/>
                        <a:buNone/>
                        <a:tabLst/>
                        <a:defRPr/>
                      </a:pPr>
                      <a:endParaRPr lang="en-US" sz="1400" dirty="0"/>
                    </a:p>
                    <a:p>
                      <a:pPr marL="0" marR="0" lvl="0" indent="0" algn="ctr" defTabSz="1005722" rtl="0" eaLnBrk="1" fontAlgn="base" latinLnBrk="0" hangingPunct="1">
                        <a:lnSpc>
                          <a:spcPct val="100000"/>
                        </a:lnSpc>
                        <a:spcBef>
                          <a:spcPts val="0"/>
                        </a:spcBef>
                        <a:spcAft>
                          <a:spcPts val="0"/>
                        </a:spcAft>
                        <a:buClrTx/>
                        <a:buSzTx/>
                        <a:buFontTx/>
                        <a:buNone/>
                        <a:tabLst/>
                        <a:defRPr/>
                      </a:pPr>
                      <a:r>
                        <a:rPr lang="en-US" sz="1400" dirty="0"/>
                        <a:t>- An email invoice or a bill for an item you didn’t purchase.  I received an invoice from a antivirus program for $400, which looked legit but was not.  Don’t pay a bill online unless you are very sure.  Delete. </a:t>
                      </a:r>
                      <a:br>
                        <a:rPr lang="en-US" sz="1400" dirty="0"/>
                      </a:br>
                      <a:br>
                        <a:rPr lang="en-US" sz="1400" dirty="0"/>
                      </a:br>
                      <a:r>
                        <a:rPr lang="en-US" sz="1400" dirty="0"/>
                        <a:t>- A refund from Amazon sounds wonderful BUT they will not email or text you to start the refund process.  Delete.</a:t>
                      </a:r>
                      <a:br>
                        <a:rPr lang="en-US" sz="1400" dirty="0"/>
                      </a:br>
                      <a:br>
                        <a:rPr lang="en-US" sz="1400" dirty="0"/>
                      </a:br>
                      <a:r>
                        <a:rPr lang="en-US" sz="1400" dirty="0"/>
                        <a:t> - Phone texts can also be scams. Ex:  Netflix texts you to call and update a payment.  Instead login to your Netflix account to verify – don’t pay something over a text.   If you don’t know them, don’t answer back, even a wrong number can be just a foot in the door to talk to you.  Delete. </a:t>
                      </a:r>
                      <a:br>
                        <a:rPr lang="en-US" sz="1400" dirty="0"/>
                      </a:br>
                      <a:br>
                        <a:rPr lang="en-US" sz="1400" dirty="0"/>
                      </a:br>
                      <a:r>
                        <a:rPr lang="en-US" sz="1400" dirty="0"/>
                        <a:t>  - A text or call from a friend who is in another country and needs money. Delete. </a:t>
                      </a:r>
                      <a:endParaRPr lang="en-US" sz="1400" b="0" i="0" kern="1200" dirty="0">
                        <a:solidFill>
                          <a:schemeClr val="dk1"/>
                        </a:solidFill>
                        <a:effectLst/>
                        <a:latin typeface="+mn-lt"/>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ase"/>
                      <a:br>
                        <a:rPr lang="en-US" sz="1400" b="0" i="0" kern="1200" dirty="0">
                          <a:solidFill>
                            <a:schemeClr val="dk1"/>
                          </a:solidFill>
                          <a:effectLst/>
                          <a:latin typeface="+mn-lt"/>
                          <a:ea typeface="+mn-ea"/>
                          <a:cs typeface="+mn-cs"/>
                        </a:rPr>
                      </a:br>
                      <a:r>
                        <a:rPr lang="en-US" sz="1400" b="0" i="0" kern="1200" dirty="0">
                          <a:solidFill>
                            <a:schemeClr val="dk1"/>
                          </a:solidFill>
                          <a:effectLst/>
                          <a:latin typeface="+mn-lt"/>
                          <a:ea typeface="+mn-ea"/>
                          <a:cs typeface="+mn-cs"/>
                        </a:rPr>
                        <a:t>Another example is the fake virus or tech support scam.  </a:t>
                      </a:r>
                      <a:r>
                        <a:rPr lang="en-US" sz="1400" dirty="0"/>
                        <a:t>Your computer gets a pop up window that says you have a virus and wants you to call this number to get it cleaned up.</a:t>
                      </a:r>
                      <a:br>
                        <a:rPr lang="en-US" sz="1400" dirty="0"/>
                      </a:br>
                      <a:r>
                        <a:rPr lang="en-US" sz="1400" dirty="0"/>
                        <a:t> They may even threaten to lock your computer.  Exit the webpage immediately, turn off the computer, wait 10 minutes and then restart.  Run your virus program for a full system scan. </a:t>
                      </a:r>
                      <a:endParaRPr lang="en-US" sz="1400" b="0" i="0" kern="1200" dirty="0">
                        <a:solidFill>
                          <a:schemeClr val="dk1"/>
                        </a:solidFill>
                        <a:effectLst/>
                        <a:latin typeface="+mn-lt"/>
                        <a:ea typeface="+mn-ea"/>
                        <a:cs typeface="+mn-cs"/>
                      </a:endParaRPr>
                    </a:p>
                    <a:p>
                      <a:pPr algn="ctr" fontAlgn="base"/>
                      <a:endParaRPr lang="en-US" sz="1400" b="0" i="0" kern="1200" dirty="0">
                        <a:solidFill>
                          <a:schemeClr val="dk1"/>
                        </a:solidFill>
                        <a:effectLst/>
                        <a:latin typeface="+mn-lt"/>
                        <a:ea typeface="+mn-ea"/>
                        <a:cs typeface="+mn-cs"/>
                      </a:endParaRPr>
                    </a:p>
                    <a:p>
                      <a:pPr algn="ctr" fontAlgn="base"/>
                      <a:r>
                        <a:rPr lang="en-US" sz="1400" b="0" i="0" kern="1200" dirty="0">
                          <a:solidFill>
                            <a:schemeClr val="dk1"/>
                          </a:solidFill>
                          <a:effectLst/>
                          <a:latin typeface="+mn-lt"/>
                          <a:ea typeface="+mn-ea"/>
                          <a:cs typeface="+mn-cs"/>
                        </a:rPr>
                        <a:t>The NY Times gave this advice:  </a:t>
                      </a:r>
                      <a:br>
                        <a:rPr lang="en-US" sz="1400" b="0" i="0" kern="1200" dirty="0">
                          <a:solidFill>
                            <a:schemeClr val="dk1"/>
                          </a:solidFill>
                          <a:effectLst/>
                          <a:latin typeface="+mn-lt"/>
                          <a:ea typeface="+mn-ea"/>
                          <a:cs typeface="+mn-cs"/>
                        </a:rPr>
                      </a:br>
                      <a:endParaRPr lang="en-US" sz="1400" b="0" i="0" kern="1200" dirty="0">
                        <a:solidFill>
                          <a:schemeClr val="dk1"/>
                        </a:solidFill>
                        <a:effectLst/>
                        <a:latin typeface="+mn-lt"/>
                        <a:ea typeface="+mn-ea"/>
                        <a:cs typeface="+mn-cs"/>
                      </a:endParaRPr>
                    </a:p>
                    <a:p>
                      <a:pPr algn="ctr" fontAlgn="base"/>
                      <a:r>
                        <a:rPr lang="en-US" sz="1400" b="0" i="0" kern="1200" dirty="0">
                          <a:solidFill>
                            <a:schemeClr val="dk1"/>
                          </a:solidFill>
                          <a:effectLst/>
                          <a:latin typeface="+mj-lt"/>
                          <a:ea typeface="+mn-ea"/>
                          <a:cs typeface="+mn-cs"/>
                        </a:rPr>
                        <a:t>“If the window is hard to close with a click, you may not have to restart the computer to ditch the message. If pressing the Alt and F4 keys on a PC (or the Mac’s Command and Q keys) does not close the program, try force-quitting the browser by pressing the Control, Shift and Escape keys to get to the Windows Task Manager — or by pressing the Command, Shift, Option and Escape keys on a Mac. </a:t>
                      </a:r>
                      <a:r>
                        <a:rPr lang="en-US" sz="1400" b="0" i="0" kern="1200" dirty="0">
                          <a:solidFill>
                            <a:schemeClr val="dk1"/>
                          </a:solidFill>
                          <a:effectLst/>
                          <a:latin typeface="+mn-lt"/>
                          <a:ea typeface="+mn-ea"/>
                          <a:cs typeface="+mn-cs"/>
                        </a:rPr>
                        <a:t>Make sure your browser is set to block pop-up windows and not to reopen the previous pages when it starts. ”  </a:t>
                      </a:r>
                      <a:br>
                        <a:rPr lang="en-US" sz="1400" b="0" i="0" kern="1200" dirty="0">
                          <a:solidFill>
                            <a:schemeClr val="dk1"/>
                          </a:solidFill>
                          <a:effectLst/>
                          <a:latin typeface="+mn-lt"/>
                          <a:ea typeface="+mn-ea"/>
                          <a:cs typeface="+mn-cs"/>
                        </a:rPr>
                      </a:br>
                      <a:br>
                        <a:rPr lang="en-US" sz="1400" b="0" i="0" kern="1200" dirty="0">
                          <a:solidFill>
                            <a:schemeClr val="dk1"/>
                          </a:solidFill>
                          <a:effectLst/>
                          <a:latin typeface="+mn-lt"/>
                          <a:ea typeface="+mn-ea"/>
                          <a:cs typeface="+mn-cs"/>
                        </a:rPr>
                      </a:br>
                      <a:r>
                        <a:rPr lang="en-US" sz="1400" b="0" i="0" kern="1200" dirty="0">
                          <a:solidFill>
                            <a:schemeClr val="dk1"/>
                          </a:solidFill>
                          <a:effectLst/>
                          <a:latin typeface="+mn-lt"/>
                          <a:ea typeface="+mn-ea"/>
                          <a:cs typeface="+mn-cs"/>
                        </a:rPr>
                        <a:t>If all that is too much, just shut down and call a computer repair business.  We have a few techy people on our Care Bear team here in RR also who can try to help.  </a:t>
                      </a:r>
                      <a:br>
                        <a:rPr lang="en-US" sz="1400" b="0" i="0" kern="1200" dirty="0">
                          <a:solidFill>
                            <a:schemeClr val="dk1"/>
                          </a:solidFill>
                          <a:effectLst/>
                          <a:latin typeface="+mn-lt"/>
                          <a:ea typeface="+mn-ea"/>
                          <a:cs typeface="+mn-cs"/>
                        </a:rPr>
                      </a:br>
                      <a:br>
                        <a:rPr lang="en-US" sz="1400" b="0" i="0" kern="1200" dirty="0">
                          <a:solidFill>
                            <a:schemeClr val="dk1"/>
                          </a:solidFill>
                          <a:effectLst/>
                          <a:latin typeface="+mn-lt"/>
                          <a:ea typeface="+mn-ea"/>
                          <a:cs typeface="+mn-cs"/>
                        </a:rPr>
                      </a:br>
                      <a:r>
                        <a:rPr lang="en-US" sz="1400" b="0" i="0" kern="1200" dirty="0">
                          <a:solidFill>
                            <a:schemeClr val="dk1"/>
                          </a:solidFill>
                          <a:effectLst/>
                          <a:latin typeface="+mn-lt"/>
                          <a:ea typeface="+mn-ea"/>
                          <a:cs typeface="+mn-cs"/>
                        </a:rPr>
                        <a:t>The Better Business Bureau also has a website to verify legitimate or scam scenarios: </a:t>
                      </a:r>
                      <a:br>
                        <a:rPr lang="en-US" sz="1400" b="0" i="0" kern="1200" dirty="0">
                          <a:solidFill>
                            <a:schemeClr val="dk1"/>
                          </a:solidFill>
                          <a:effectLst/>
                          <a:latin typeface="+mn-lt"/>
                          <a:ea typeface="+mn-ea"/>
                          <a:cs typeface="+mn-cs"/>
                        </a:rPr>
                      </a:br>
                      <a:br>
                        <a:rPr lang="en-US" sz="1400" b="0" i="0" kern="1200" dirty="0">
                          <a:solidFill>
                            <a:schemeClr val="dk1"/>
                          </a:solidFill>
                          <a:effectLst/>
                          <a:latin typeface="+mn-lt"/>
                          <a:ea typeface="+mn-ea"/>
                          <a:cs typeface="+mn-cs"/>
                        </a:rPr>
                      </a:br>
                      <a:r>
                        <a:rPr lang="en-US" sz="1400" b="1" i="0" kern="1200" dirty="0">
                          <a:solidFill>
                            <a:schemeClr val="dk1"/>
                          </a:solidFill>
                          <a:effectLst/>
                          <a:latin typeface="+mn-lt"/>
                          <a:ea typeface="+mn-ea"/>
                          <a:cs typeface="+mn-cs"/>
                          <a:hlinkClick r:id="rId3"/>
                        </a:rPr>
                        <a:t>https://www.bbb.org/scamtracker</a:t>
                      </a:r>
                      <a:endParaRPr lang="en-US" sz="1400" b="1" i="0" kern="1200" dirty="0">
                        <a:solidFill>
                          <a:schemeClr val="dk1"/>
                        </a:solidFill>
                        <a:effectLst/>
                        <a:latin typeface="+mj-lt"/>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7541631"/>
                  </a:ext>
                </a:extLst>
              </a:tr>
              <a:tr h="433376">
                <a:tc gridSpan="2">
                  <a:txBody>
                    <a:bodyPr/>
                    <a:lstStyle/>
                    <a:p>
                      <a:pPr marL="0" marR="0" lvl="0" indent="0" algn="ctr" defTabSz="914293" rtl="0" eaLnBrk="1" fontAlgn="auto" latinLnBrk="0" hangingPunct="1">
                        <a:lnSpc>
                          <a:spcPct val="100000"/>
                        </a:lnSpc>
                        <a:spcBef>
                          <a:spcPts val="0"/>
                        </a:spcBef>
                        <a:spcAft>
                          <a:spcPts val="0"/>
                        </a:spcAft>
                        <a:buClrTx/>
                        <a:buSzTx/>
                        <a:buFontTx/>
                        <a:buNone/>
                        <a:tabLst/>
                        <a:defRPr/>
                      </a:pPr>
                      <a:r>
                        <a:rPr lang="en-US" sz="1800" b="0" i="0" kern="1200" dirty="0">
                          <a:solidFill>
                            <a:schemeClr val="tx1">
                              <a:lumMod val="65000"/>
                              <a:lumOff val="35000"/>
                            </a:schemeClr>
                          </a:solidFill>
                          <a:effectLst/>
                          <a:latin typeface="Jumble" panose="020B0604020202020204" pitchFamily="2" charset="0"/>
                          <a:ea typeface="+mn-ea"/>
                          <a:cs typeface="+mn-cs"/>
                        </a:rPr>
                        <a:t>Be vigilant, be skeptical and when in doubt, DELETE.</a:t>
                      </a:r>
                      <a:br>
                        <a:rPr lang="en-US" sz="1800" b="0" i="0" kern="1200" dirty="0">
                          <a:solidFill>
                            <a:schemeClr val="tx1">
                              <a:lumMod val="65000"/>
                              <a:lumOff val="35000"/>
                            </a:schemeClr>
                          </a:solidFill>
                          <a:effectLst/>
                          <a:latin typeface="Jumble" panose="020B0604020202020204" pitchFamily="2" charset="0"/>
                          <a:ea typeface="+mn-ea"/>
                          <a:cs typeface="+mn-cs"/>
                        </a:rPr>
                      </a:br>
                      <a:endParaRPr lang="en-US" sz="1800" b="1" i="1" kern="1200" dirty="0">
                        <a:solidFill>
                          <a:schemeClr val="tx1">
                            <a:lumMod val="65000"/>
                            <a:lumOff val="35000"/>
                          </a:schemeClr>
                        </a:solidFill>
                        <a:effectLst/>
                        <a:latin typeface="Jumble" panose="020B0604020202020204" pitchFamily="2" charset="0"/>
                        <a:ea typeface="+mn-ea"/>
                        <a:cs typeface="Dreaming Outloud Script Pro" panose="03050502040304050704" pitchFamily="66"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endParaRPr lang="en-US"/>
                    </a:p>
                  </a:txBody>
                  <a:tcPr/>
                </a:tc>
                <a:extLst>
                  <a:ext uri="{0D108BD9-81ED-4DB2-BD59-A6C34878D82A}">
                    <a16:rowId xmlns:a16="http://schemas.microsoft.com/office/drawing/2014/main" val="3366918536"/>
                  </a:ext>
                </a:extLst>
              </a:tr>
            </a:tbl>
          </a:graphicData>
        </a:graphic>
      </p:graphicFrame>
      <p:pic>
        <p:nvPicPr>
          <p:cNvPr id="1025" name="Picture 1" descr="age1image38259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02" y="61786"/>
            <a:ext cx="7498080" cy="8907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1817754-6790-3408-5CFB-41756558BFA3}"/>
              </a:ext>
            </a:extLst>
          </p:cNvPr>
          <p:cNvPicPr>
            <a:picLocks noChangeAspect="1"/>
          </p:cNvPicPr>
          <p:nvPr/>
        </p:nvPicPr>
        <p:blipFill>
          <a:blip r:embed="rId5"/>
          <a:stretch>
            <a:fillRect/>
          </a:stretch>
        </p:blipFill>
        <p:spPr>
          <a:xfrm>
            <a:off x="243286" y="1524000"/>
            <a:ext cx="3490514" cy="2486766"/>
          </a:xfrm>
          <a:prstGeom prst="rect">
            <a:avLst/>
          </a:prstGeom>
        </p:spPr>
      </p:pic>
    </p:spTree>
    <p:extLst>
      <p:ext uri="{BB962C8B-B14F-4D97-AF65-F5344CB8AC3E}">
        <p14:creationId xmlns:p14="http://schemas.microsoft.com/office/powerpoint/2010/main" val="2751014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A099F9B-3F0D-A844-804E-5A82147CF34C}"/>
              </a:ext>
            </a:extLst>
          </p:cNvPr>
          <p:cNvGraphicFramePr>
            <a:graphicFrameLocks noGrp="1"/>
          </p:cNvGraphicFramePr>
          <p:nvPr>
            <p:extLst>
              <p:ext uri="{D42A27DB-BD31-4B8C-83A1-F6EECF244321}">
                <p14:modId xmlns:p14="http://schemas.microsoft.com/office/powerpoint/2010/main" val="2123734315"/>
              </p:ext>
            </p:extLst>
          </p:nvPr>
        </p:nvGraphicFramePr>
        <p:xfrm>
          <a:off x="76200" y="1080224"/>
          <a:ext cx="7543800" cy="8796528"/>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624150061"/>
                    </a:ext>
                  </a:extLst>
                </a:gridCol>
                <a:gridCol w="3581400">
                  <a:extLst>
                    <a:ext uri="{9D8B030D-6E8A-4147-A177-3AD203B41FA5}">
                      <a16:colId xmlns:a16="http://schemas.microsoft.com/office/drawing/2014/main" val="2917633565"/>
                    </a:ext>
                  </a:extLst>
                </a:gridCol>
              </a:tblGrid>
              <a:tr h="0">
                <a:tc>
                  <a:txBody>
                    <a:bodyPr/>
                    <a:lstStyle/>
                    <a:p>
                      <a:pPr marL="0" marR="0" lvl="0" indent="0" algn="ctr" defTabSz="1005722"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chemeClr val="tx1"/>
                          </a:solidFill>
                          <a:effectLst/>
                          <a:latin typeface="Source Sans Pro Black" panose="020B0604020202020204" pitchFamily="34" charset="0"/>
                          <a:ea typeface="+mn-ea"/>
                          <a:cs typeface="+mn-cs"/>
                        </a:rPr>
                        <a:t>Neighbor </a:t>
                      </a:r>
                      <a:r>
                        <a:rPr lang="en-US" sz="1400" b="1" i="0" u="none" strike="noStrike" kern="1200" dirty="0">
                          <a:solidFill>
                            <a:srgbClr val="00B050"/>
                          </a:solidFill>
                          <a:effectLst/>
                          <a:latin typeface="Source Sans Pro Black" panose="020B0604020202020204" pitchFamily="34" charset="0"/>
                          <a:ea typeface="+mn-ea"/>
                          <a:cs typeface="+mn-cs"/>
                        </a:rPr>
                        <a:t>Spotlight:  </a:t>
                      </a:r>
                      <a:r>
                        <a:rPr lang="en-US" sz="1400" b="1" i="0" u="none" strike="noStrike" kern="1200" dirty="0">
                          <a:solidFill>
                            <a:schemeClr val="tx1"/>
                          </a:solidFill>
                          <a:effectLst/>
                          <a:latin typeface="Source Sans Pro Black" panose="020B0604020202020204" pitchFamily="34" charset="0"/>
                          <a:ea typeface="+mn-ea"/>
                          <a:cs typeface="+mn-cs"/>
                        </a:rPr>
                        <a:t>Meet Chris &amp; Kris Frey! </a:t>
                      </a: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293"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Avenir Next" panose="020B0503020202020204" pitchFamily="34" charset="0"/>
                          <a:ea typeface="+mn-ea"/>
                          <a:cs typeface="+mn-cs"/>
                        </a:rPr>
                        <a:t>April 3rd,  2023  Page 5 of 5</a:t>
                      </a:r>
                    </a:p>
                    <a:p>
                      <a:pPr algn="r"/>
                      <a:endParaRPr lang="en-US" sz="1200" b="1" i="0" u="none" strike="noStrike" kern="1200" dirty="0">
                        <a:solidFill>
                          <a:schemeClr val="tx1"/>
                        </a:solidFill>
                        <a:effectLst/>
                        <a:latin typeface="Avenir Next" panose="020B0503020202020204" pitchFamily="34" charset="0"/>
                        <a:ea typeface="+mn-ea"/>
                        <a:cs typeface="+mn-cs"/>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5601614"/>
                  </a:ext>
                </a:extLst>
              </a:tr>
              <a:tr h="8283524">
                <a:tc>
                  <a:txBody>
                    <a:bodyPr/>
                    <a:lstStyle/>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b="1" i="1"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r>
                        <a:rPr lang="en-US" sz="1200" b="1" i="1" kern="1200" dirty="0">
                          <a:solidFill>
                            <a:schemeClr val="dk1"/>
                          </a:solidFill>
                          <a:effectLst/>
                          <a:latin typeface="+mn-lt"/>
                          <a:ea typeface="+mn-ea"/>
                          <a:cs typeface="+mn-cs"/>
                        </a:rPr>
                        <a:t>How long have you lived here in Rambling Ridge and how did you find us ? </a:t>
                      </a:r>
                    </a:p>
                    <a:p>
                      <a:pPr marL="0" marR="0" lvl="0" indent="0" algn="l" defTabSz="1005722" rtl="0" eaLnBrk="1" fontAlgn="auto" latinLnBrk="0" hangingPunct="1">
                        <a:lnSpc>
                          <a:spcPct val="100000"/>
                        </a:lnSpc>
                        <a:spcBef>
                          <a:spcPts val="0"/>
                        </a:spcBef>
                        <a:spcAft>
                          <a:spcPts val="0"/>
                        </a:spcAft>
                        <a:buClrTx/>
                        <a:buSzTx/>
                        <a:buFontTx/>
                        <a:buNone/>
                        <a:tabLst/>
                        <a:defRPr/>
                      </a:pPr>
                      <a:br>
                        <a:rPr lang="en-US" sz="1200" b="1" i="1" dirty="0"/>
                      </a:br>
                      <a:r>
                        <a:rPr lang="en-US" sz="1200" kern="1200" dirty="0">
                          <a:solidFill>
                            <a:schemeClr val="dk1"/>
                          </a:solidFill>
                          <a:effectLst/>
                          <a:latin typeface="+mn-lt"/>
                          <a:ea typeface="+mn-ea"/>
                          <a:cs typeface="+mn-cs"/>
                        </a:rPr>
                        <a:t>We retired on August 31</a:t>
                      </a:r>
                      <a:r>
                        <a:rPr lang="en-US" sz="1200" kern="1200" baseline="30000" dirty="0">
                          <a:solidFill>
                            <a:schemeClr val="dk1"/>
                          </a:solidFill>
                          <a:effectLst/>
                          <a:latin typeface="+mn-lt"/>
                          <a:ea typeface="+mn-ea"/>
                          <a:cs typeface="+mn-cs"/>
                        </a:rPr>
                        <a:t>st</a:t>
                      </a:r>
                      <a:r>
                        <a:rPr lang="en-US" sz="1200" kern="1200" dirty="0">
                          <a:solidFill>
                            <a:schemeClr val="dk1"/>
                          </a:solidFill>
                          <a:effectLst/>
                          <a:latin typeface="+mn-lt"/>
                          <a:ea typeface="+mn-ea"/>
                          <a:cs typeface="+mn-cs"/>
                        </a:rPr>
                        <a:t>, 2018 after 32 years working at Ford. We actually sold our 150 year old Victorian home two months prior, put most of our possessions into storage and were living in a friend's rental condo nearby. Two days after retirement we drove to Asheville where Kris had arranged a month-by-month rental home. We used this as a home base while we researched the market. We actually found our home on our own via an open house and moved in November 2018.</a:t>
                      </a: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kern="1200" dirty="0">
                        <a:solidFill>
                          <a:schemeClr val="dk1"/>
                        </a:solidFill>
                        <a:effectLst/>
                        <a:latin typeface="+mn-lt"/>
                        <a:ea typeface="+mn-ea"/>
                        <a:cs typeface="+mn-cs"/>
                      </a:endParaRPr>
                    </a:p>
                    <a:p>
                      <a:pPr rtl="0"/>
                      <a:r>
                        <a:rPr lang="en-US" sz="1200" b="1" i="1" kern="1200" dirty="0">
                          <a:solidFill>
                            <a:schemeClr val="dk1"/>
                          </a:solidFill>
                          <a:effectLst/>
                          <a:latin typeface="+mn-lt"/>
                          <a:ea typeface="+mn-ea"/>
                          <a:cs typeface="+mn-cs"/>
                        </a:rPr>
                        <a:t>What did you want to be when you grew up and did it turn out that way? </a:t>
                      </a:r>
                    </a:p>
                    <a:p>
                      <a:pPr rtl="0"/>
                      <a:br>
                        <a:rPr lang="en-US" sz="1200" b="0" i="0" kern="1200" dirty="0">
                          <a:solidFill>
                            <a:schemeClr val="dk1"/>
                          </a:solidFill>
                          <a:effectLst/>
                          <a:latin typeface="+mn-lt"/>
                          <a:ea typeface="+mn-ea"/>
                          <a:cs typeface="+mn-cs"/>
                        </a:rPr>
                      </a:br>
                      <a:r>
                        <a:rPr lang="en-US" sz="1200" b="0" i="0" kern="1200" dirty="0">
                          <a:solidFill>
                            <a:schemeClr val="dk1"/>
                          </a:solidFill>
                          <a:effectLst/>
                          <a:latin typeface="+mn-lt"/>
                          <a:ea typeface="+mn-ea"/>
                          <a:cs typeface="+mn-cs"/>
                        </a:rPr>
                        <a:t>       </a:t>
                      </a:r>
                      <a:r>
                        <a:rPr lang="en-US" sz="1200" b="1" i="0" kern="1200" dirty="0">
                          <a:solidFill>
                            <a:schemeClr val="dk1"/>
                          </a:solidFill>
                          <a:effectLst/>
                          <a:latin typeface="+mn-lt"/>
                          <a:ea typeface="+mn-ea"/>
                          <a:cs typeface="+mn-cs"/>
                        </a:rPr>
                        <a:t>Chris:  </a:t>
                      </a:r>
                      <a:r>
                        <a:rPr lang="en-US" sz="1200" kern="1200" dirty="0">
                          <a:solidFill>
                            <a:schemeClr val="dk1"/>
                          </a:solidFill>
                          <a:effectLst/>
                          <a:latin typeface="+mn-lt"/>
                          <a:ea typeface="+mn-ea"/>
                          <a:cs typeface="+mn-cs"/>
                        </a:rPr>
                        <a:t>Growing up as a child, I watched all of the Mercury, Gemini and Apollo missions and I wanted to be an astronaut. As I got older and the space program faded, I switched gears and decided I wanted to be in marketing and sales (like my dad). During my career I held multiple positions but found my muse developing products and the strategy on their development and launch.</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     </a:t>
                      </a:r>
                      <a:r>
                        <a:rPr lang="en-US" sz="1200" b="1" kern="1200" dirty="0">
                          <a:solidFill>
                            <a:schemeClr val="dk1"/>
                          </a:solidFill>
                          <a:effectLst/>
                          <a:latin typeface="+mn-lt"/>
                          <a:ea typeface="+mn-ea"/>
                          <a:cs typeface="+mn-cs"/>
                        </a:rPr>
                        <a:t>Kris:  </a:t>
                      </a:r>
                      <a:r>
                        <a:rPr lang="en-US" sz="1200" kern="1200" dirty="0">
                          <a:solidFill>
                            <a:schemeClr val="dk1"/>
                          </a:solidFill>
                          <a:effectLst/>
                          <a:latin typeface="+mn-lt"/>
                          <a:ea typeface="+mn-ea"/>
                          <a:cs typeface="+mn-cs"/>
                        </a:rPr>
                        <a:t>I wanted to work in the Detroit Tigers organization (I was a baseball fanatic in the true sense of the word). </a:t>
                      </a:r>
                      <a:endParaRPr lang="en-US" sz="1200" dirty="0"/>
                    </a:p>
                    <a:p>
                      <a:pPr rtl="0"/>
                      <a:r>
                        <a:rPr lang="en-US" sz="1200" kern="1200" dirty="0">
                          <a:solidFill>
                            <a:schemeClr val="dk1"/>
                          </a:solidFill>
                          <a:effectLst/>
                          <a:latin typeface="+mn-lt"/>
                          <a:ea typeface="+mn-ea"/>
                          <a:cs typeface="+mn-cs"/>
                        </a:rPr>
                        <a:t>I went through a short phase of wanting to be a pilot, but my vision is awful. I settled on computer programming thinking it would be me and the machine (true introvert that I am) and it was anything but.</a:t>
                      </a:r>
                    </a:p>
                    <a:p>
                      <a:pPr rtl="0"/>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1" i="1" kern="1200" dirty="0">
                          <a:solidFill>
                            <a:schemeClr val="dk1"/>
                          </a:solidFill>
                          <a:effectLst/>
                          <a:latin typeface="+mn-lt"/>
                          <a:ea typeface="+mn-ea"/>
                          <a:cs typeface="+mn-cs"/>
                        </a:rPr>
                        <a:t>What do you like to do in your free time? </a:t>
                      </a:r>
                      <a:br>
                        <a:rPr lang="en-US" sz="1200" b="1" i="1" kern="1200" dirty="0">
                          <a:solidFill>
                            <a:schemeClr val="dk1"/>
                          </a:solidFill>
                          <a:effectLst/>
                          <a:latin typeface="+mn-lt"/>
                          <a:ea typeface="+mn-ea"/>
                          <a:cs typeface="+mn-cs"/>
                        </a:rPr>
                      </a:br>
                      <a:br>
                        <a:rPr lang="en-US" sz="1200" dirty="0"/>
                      </a:br>
                      <a:r>
                        <a:rPr lang="en-US" sz="1200" dirty="0"/>
                        <a:t>      </a:t>
                      </a:r>
                      <a:r>
                        <a:rPr lang="en-US" sz="1200" b="1" dirty="0"/>
                        <a:t>Chris:  </a:t>
                      </a:r>
                      <a:r>
                        <a:rPr lang="en-US" sz="1200" kern="1200" dirty="0">
                          <a:solidFill>
                            <a:schemeClr val="dk1"/>
                          </a:solidFill>
                          <a:effectLst/>
                          <a:latin typeface="+mn-lt"/>
                          <a:ea typeface="+mn-ea"/>
                          <a:cs typeface="+mn-cs"/>
                        </a:rPr>
                        <a:t>I am an avid homebrewer, creating fermentables such as beers and meads. Visiting local waterfalls, hunting for cool items at local thrift stores, travel, taking walks and gardening round out our days.</a:t>
                      </a:r>
                    </a:p>
                    <a:p>
                      <a:pPr rtl="0"/>
                      <a:r>
                        <a:rPr lang="en-US" sz="1200" kern="1200" dirty="0">
                          <a:solidFill>
                            <a:schemeClr val="dk1"/>
                          </a:solidFill>
                          <a:effectLst/>
                          <a:latin typeface="+mn-lt"/>
                          <a:ea typeface="+mn-ea"/>
                          <a:cs typeface="+mn-cs"/>
                        </a:rPr>
                        <a:t>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     </a:t>
                      </a:r>
                      <a:r>
                        <a:rPr lang="en-US" sz="1200" b="1" kern="1200" dirty="0">
                          <a:solidFill>
                            <a:schemeClr val="dk1"/>
                          </a:solidFill>
                          <a:effectLst/>
                          <a:latin typeface="+mn-lt"/>
                          <a:ea typeface="+mn-ea"/>
                          <a:cs typeface="+mn-cs"/>
                        </a:rPr>
                        <a:t>Kris:  </a:t>
                      </a:r>
                      <a:r>
                        <a:rPr lang="en-US" sz="1200" kern="1200" dirty="0">
                          <a:solidFill>
                            <a:schemeClr val="dk1"/>
                          </a:solidFill>
                          <a:latin typeface="+mn-lt"/>
                          <a:ea typeface="+mn-ea"/>
                          <a:cs typeface="+mn-cs"/>
                        </a:rPr>
                        <a:t>I love interior design - so I always like having a project or planning one, much to Chris' dismay. </a:t>
                      </a:r>
                      <a:endParaRPr lang="en-US" sz="1200" dirty="0"/>
                    </a:p>
                    <a:p>
                      <a:pPr rtl="0"/>
                      <a:r>
                        <a:rPr lang="en-US" sz="1200" kern="1200" dirty="0">
                          <a:solidFill>
                            <a:schemeClr val="dk1"/>
                          </a:solidFill>
                          <a:latin typeface="+mn-lt"/>
                          <a:ea typeface="+mn-ea"/>
                          <a:cs typeface="+mn-cs"/>
                        </a:rPr>
                        <a:t>I buy and resell items from auctions, thrift stores and estate sales.  I collect art glass and I like to organize stuff.  I love to cook and try new recipes! </a:t>
                      </a:r>
                      <a:endParaRPr lang="en-US" sz="1200" dirty="0"/>
                    </a:p>
                    <a:p>
                      <a:pPr rtl="0"/>
                      <a:endParaRPr lang="en-US" sz="1200" kern="1200" dirty="0">
                        <a:solidFill>
                          <a:schemeClr val="dk1"/>
                        </a:solidFill>
                        <a:effectLst/>
                        <a:latin typeface="+mn-lt"/>
                        <a:ea typeface="+mn-ea"/>
                        <a:cs typeface="+mn-cs"/>
                      </a:endParaRPr>
                    </a:p>
                    <a:p>
                      <a:pPr rtl="0"/>
                      <a:endParaRPr lang="en-US" sz="1200"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r>
                        <a:rPr lang="en-US" sz="1200" b="1" i="1" dirty="0"/>
                        <a:t>Do you have a favorite restaurant in our area? </a:t>
                      </a:r>
                      <a:br>
                        <a:rPr lang="en-US" sz="1200" b="1" i="1" dirty="0"/>
                      </a:br>
                      <a:br>
                        <a:rPr lang="en-US" sz="1200" dirty="0"/>
                      </a:br>
                      <a:r>
                        <a:rPr lang="en-US" sz="1200" kern="1200" dirty="0">
                          <a:solidFill>
                            <a:schemeClr val="dk1"/>
                          </a:solidFill>
                          <a:effectLst/>
                          <a:latin typeface="+mn-lt"/>
                          <a:ea typeface="+mn-ea"/>
                          <a:cs typeface="+mn-cs"/>
                        </a:rPr>
                        <a:t>We are blessed with any number of fun eateries in the area but if I had to pick one, I would choose Never Blue in downtown Hendersonville.</a:t>
                      </a: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r>
                        <a:rPr lang="en-US" sz="1200" b="1" i="1" dirty="0"/>
                        <a:t>What do you love about the neighborhood?</a:t>
                      </a:r>
                      <a:br>
                        <a:rPr lang="en-US" sz="1200" b="1" i="1" dirty="0"/>
                      </a:br>
                      <a:br>
                        <a:rPr lang="en-US" sz="1200" dirty="0"/>
                      </a:br>
                      <a:r>
                        <a:rPr lang="en-US" sz="1200" dirty="0"/>
                        <a:t>    </a:t>
                      </a:r>
                      <a:r>
                        <a:rPr lang="en-US" sz="1200" b="1" dirty="0"/>
                        <a:t> Chris</a:t>
                      </a:r>
                      <a:r>
                        <a:rPr lang="en-US" sz="1200" dirty="0"/>
                        <a:t>:  </a:t>
                      </a:r>
                      <a:r>
                        <a:rPr lang="en-US" sz="1200" kern="1200" dirty="0">
                          <a:solidFill>
                            <a:schemeClr val="dk1"/>
                          </a:solidFill>
                          <a:effectLst/>
                          <a:latin typeface="+mn-lt"/>
                          <a:ea typeface="+mn-ea"/>
                          <a:cs typeface="+mn-cs"/>
                        </a:rPr>
                        <a:t>The friends we have made and the western view of the mountains from our home. I had to stop looking at that view when we checked out our home during the open house and concentrate on the home itself. </a:t>
                      </a:r>
                      <a:br>
                        <a:rPr lang="en-US" sz="1200" kern="1200" dirty="0">
                          <a:solidFill>
                            <a:schemeClr val="dk1"/>
                          </a:solidFill>
                          <a:effectLst/>
                          <a:latin typeface="+mn-lt"/>
                          <a:ea typeface="+mn-ea"/>
                          <a:cs typeface="+mn-cs"/>
                        </a:rPr>
                      </a:br>
                      <a:endParaRPr lang="en-US" sz="1200"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     </a:t>
                      </a:r>
                      <a:r>
                        <a:rPr lang="en-US" sz="1200" b="1" kern="1200" dirty="0">
                          <a:solidFill>
                            <a:schemeClr val="dk1"/>
                          </a:solidFill>
                          <a:effectLst/>
                          <a:latin typeface="+mn-lt"/>
                          <a:ea typeface="+mn-ea"/>
                          <a:cs typeface="+mn-cs"/>
                        </a:rPr>
                        <a:t>Kris:  </a:t>
                      </a:r>
                      <a:r>
                        <a:rPr lang="en-US" sz="1200" kern="1200" dirty="0">
                          <a:solidFill>
                            <a:schemeClr val="dk1"/>
                          </a:solidFill>
                          <a:effectLst/>
                          <a:latin typeface="+mn-lt"/>
                          <a:ea typeface="+mn-ea"/>
                          <a:cs typeface="+mn-cs"/>
                        </a:rPr>
                        <a:t>It is so quiet!  I am a country girl and didn't know how much I missed that.</a:t>
                      </a:r>
                      <a:endParaRPr lang="en-US" sz="1200" dirty="0"/>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kern="1200" dirty="0">
                        <a:solidFill>
                          <a:schemeClr val="dk1"/>
                        </a:solidFill>
                        <a:effectLst/>
                        <a:latin typeface="+mn-lt"/>
                        <a:ea typeface="+mn-ea"/>
                        <a:cs typeface="+mn-cs"/>
                      </a:endParaRPr>
                    </a:p>
                    <a:p>
                      <a:pPr marL="0" marR="0" lvl="0" indent="0" algn="l" defTabSz="1005722" rtl="0" eaLnBrk="1" fontAlgn="auto" latinLnBrk="0" hangingPunct="1">
                        <a:lnSpc>
                          <a:spcPct val="100000"/>
                        </a:lnSpc>
                        <a:spcBef>
                          <a:spcPts val="0"/>
                        </a:spcBef>
                        <a:spcAft>
                          <a:spcPts val="0"/>
                        </a:spcAft>
                        <a:buClrTx/>
                        <a:buSzTx/>
                        <a:buFontTx/>
                        <a:buNone/>
                        <a:tabLst/>
                        <a:defRPr/>
                      </a:pPr>
                      <a:endParaRPr lang="en-US" sz="1200" kern="1200" dirty="0">
                        <a:solidFill>
                          <a:schemeClr val="dk1"/>
                        </a:solidFill>
                        <a:effectLst/>
                        <a:latin typeface="+mn-lt"/>
                        <a:ea typeface="+mn-ea"/>
                        <a:cs typeface="+mn-cs"/>
                      </a:endParaRPr>
                    </a:p>
                    <a:p>
                      <a:pPr rtl="0"/>
                      <a:br>
                        <a:rPr lang="en-US" sz="1200" b="0" i="0" kern="1200" dirty="0">
                          <a:solidFill>
                            <a:schemeClr val="dk1"/>
                          </a:solidFill>
                          <a:effectLst/>
                          <a:latin typeface="+mn-lt"/>
                          <a:ea typeface="+mn-ea"/>
                          <a:cs typeface="+mn-cs"/>
                        </a:rPr>
                      </a:br>
                      <a:br>
                        <a:rPr lang="en-US" sz="1200" kern="1200" dirty="0">
                          <a:solidFill>
                            <a:schemeClr val="dk1"/>
                          </a:solidFill>
                          <a:effectLst/>
                          <a:latin typeface="+mn-lt"/>
                          <a:ea typeface="+mn-ea"/>
                          <a:cs typeface="+mn-cs"/>
                        </a:rPr>
                      </a:br>
                      <a:br>
                        <a:rPr lang="en-US" sz="1200" dirty="0"/>
                      </a:br>
                      <a:endParaRPr lang="en-US" sz="1200" kern="1200" dirty="0">
                        <a:solidFill>
                          <a:schemeClr val="dk1"/>
                        </a:solidFill>
                        <a:effectLst/>
                        <a:latin typeface="+mn-lt"/>
                        <a:ea typeface="+mn-ea"/>
                        <a:cs typeface="+mn-cs"/>
                      </a:endParaRPr>
                    </a:p>
                    <a:p>
                      <a:pPr marL="0" marR="0" lvl="0" indent="0" algn="l" defTabSz="914293"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effectLst/>
                          <a:latin typeface="+mn-lt"/>
                          <a:ea typeface="+mn-ea"/>
                          <a:cs typeface="+mn-cs"/>
                        </a:rPr>
                        <a:t> </a:t>
                      </a:r>
                      <a:br>
                        <a:rPr lang="en-US" sz="1200" dirty="0"/>
                      </a:b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marL="100584" marR="100584" marT="50292" marB="50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7541631"/>
                  </a:ext>
                </a:extLst>
              </a:tr>
            </a:tbl>
          </a:graphicData>
        </a:graphic>
      </p:graphicFrame>
      <p:pic>
        <p:nvPicPr>
          <p:cNvPr id="1025" name="Picture 1" descr="age1image38259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 y="83820"/>
            <a:ext cx="7376160" cy="8907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177A09E-6625-C49F-3BA0-82F57F88B3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84" y="1600201"/>
            <a:ext cx="2121455" cy="2438400"/>
          </a:xfrm>
          <a:prstGeom prst="rect">
            <a:avLst/>
          </a:prstGeom>
        </p:spPr>
      </p:pic>
      <p:sp>
        <p:nvSpPr>
          <p:cNvPr id="6" name="TextBox 5">
            <a:extLst>
              <a:ext uri="{FF2B5EF4-FFF2-40B4-BE49-F238E27FC236}">
                <a16:creationId xmlns:a16="http://schemas.microsoft.com/office/drawing/2014/main" id="{1F455E89-F1F9-E7A6-CDA3-CCEE253F5D02}"/>
              </a:ext>
            </a:extLst>
          </p:cNvPr>
          <p:cNvSpPr txBox="1"/>
          <p:nvPr/>
        </p:nvSpPr>
        <p:spPr>
          <a:xfrm>
            <a:off x="2372222" y="1649850"/>
            <a:ext cx="1590177" cy="2292935"/>
          </a:xfrm>
          <a:prstGeom prst="rect">
            <a:avLst/>
          </a:prstGeom>
          <a:noFill/>
        </p:spPr>
        <p:txBody>
          <a:bodyPr wrap="square" rtlCol="0">
            <a:spAutoFit/>
          </a:bodyPr>
          <a:lstStyle/>
          <a:p>
            <a:pPr algn="ctr"/>
            <a:br>
              <a:rPr lang="en-US" sz="1300" b="1" dirty="0">
                <a:solidFill>
                  <a:schemeClr val="bg1">
                    <a:lumMod val="50000"/>
                  </a:schemeClr>
                </a:solidFill>
              </a:rPr>
            </a:br>
            <a:r>
              <a:rPr lang="en-US" sz="1300" b="1" dirty="0">
                <a:solidFill>
                  <a:schemeClr val="bg1">
                    <a:lumMod val="50000"/>
                  </a:schemeClr>
                </a:solidFill>
              </a:rPr>
              <a:t>Chris and Kristine Frey met online in 2002 and married 14 months later.  They are Match.com success story. </a:t>
            </a:r>
            <a:br>
              <a:rPr lang="en-US" sz="1300" b="1" dirty="0">
                <a:solidFill>
                  <a:schemeClr val="bg1">
                    <a:lumMod val="50000"/>
                  </a:schemeClr>
                </a:solidFill>
              </a:rPr>
            </a:br>
            <a:br>
              <a:rPr lang="en-US" sz="1300" b="1" dirty="0">
                <a:solidFill>
                  <a:schemeClr val="bg1">
                    <a:lumMod val="50000"/>
                  </a:schemeClr>
                </a:solidFill>
              </a:rPr>
            </a:br>
            <a:r>
              <a:rPr lang="en-US" sz="1300" b="1" dirty="0">
                <a:solidFill>
                  <a:schemeClr val="bg1">
                    <a:lumMod val="50000"/>
                  </a:schemeClr>
                </a:solidFill>
              </a:rPr>
              <a:t>Chris is our volunteer HOA Treasurer, also! </a:t>
            </a:r>
            <a:endParaRPr lang="en-US" sz="1300" dirty="0"/>
          </a:p>
        </p:txBody>
      </p:sp>
      <p:pic>
        <p:nvPicPr>
          <p:cNvPr id="8" name="Picture 7">
            <a:extLst>
              <a:ext uri="{FF2B5EF4-FFF2-40B4-BE49-F238E27FC236}">
                <a16:creationId xmlns:a16="http://schemas.microsoft.com/office/drawing/2014/main" id="{757BF0F2-26A5-1C5F-350D-7C4071254B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4800" y="7239000"/>
            <a:ext cx="3352800" cy="2514600"/>
          </a:xfrm>
          <a:prstGeom prst="rect">
            <a:avLst/>
          </a:prstGeom>
        </p:spPr>
      </p:pic>
    </p:spTree>
    <p:extLst>
      <p:ext uri="{BB962C8B-B14F-4D97-AF65-F5344CB8AC3E}">
        <p14:creationId xmlns:p14="http://schemas.microsoft.com/office/powerpoint/2010/main" val="18077275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37191</TotalTime>
  <Words>1960</Words>
  <Application>Microsoft Office PowerPoint</Application>
  <PresentationFormat>Custom</PresentationFormat>
  <Paragraphs>127</Paragraphs>
  <Slides>5</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vt:i4>
      </vt:variant>
    </vt:vector>
  </HeadingPairs>
  <TitlesOfParts>
    <vt:vector size="15" baseType="lpstr">
      <vt:lpstr>Arial</vt:lpstr>
      <vt:lpstr>Avenir Next</vt:lpstr>
      <vt:lpstr>Avenir Next LT Pro</vt:lpstr>
      <vt:lpstr>Calibri</vt:lpstr>
      <vt:lpstr>Cambria</vt:lpstr>
      <vt:lpstr>Cooper Black</vt:lpstr>
      <vt:lpstr>Jumble</vt:lpstr>
      <vt:lpstr>Source Sans Pro Black</vt:lpstr>
      <vt:lpstr>Tahoma</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 Heller</dc:creator>
  <cp:lastModifiedBy>Linda Heller</cp:lastModifiedBy>
  <cp:revision>536</cp:revision>
  <cp:lastPrinted>2023-04-03T23:18:37Z</cp:lastPrinted>
  <dcterms:created xsi:type="dcterms:W3CDTF">2006-08-16T00:00:00Z</dcterms:created>
  <dcterms:modified xsi:type="dcterms:W3CDTF">2023-04-03T23:18:52Z</dcterms:modified>
</cp:coreProperties>
</file>